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85" r:id="rId2"/>
    <p:sldId id="258" r:id="rId3"/>
    <p:sldId id="259" r:id="rId4"/>
    <p:sldId id="260" r:id="rId5"/>
    <p:sldId id="261" r:id="rId6"/>
    <p:sldId id="262" r:id="rId7"/>
    <p:sldId id="273" r:id="rId8"/>
    <p:sldId id="274" r:id="rId9"/>
    <p:sldId id="277" r:id="rId10"/>
    <p:sldId id="275" r:id="rId11"/>
    <p:sldId id="276" r:id="rId12"/>
    <p:sldId id="263" r:id="rId13"/>
    <p:sldId id="270" r:id="rId14"/>
    <p:sldId id="271" r:id="rId15"/>
    <p:sldId id="272" r:id="rId16"/>
    <p:sldId id="280" r:id="rId17"/>
    <p:sldId id="281" r:id="rId18"/>
    <p:sldId id="282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8" r:id="rId41"/>
    <p:sldId id="309" r:id="rId42"/>
    <p:sldId id="310" r:id="rId43"/>
    <p:sldId id="311" r:id="rId44"/>
    <p:sldId id="312" r:id="rId45"/>
    <p:sldId id="313" r:id="rId46"/>
    <p:sldId id="307" r:id="rId47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3AFE8A-2D4D-4D47-9757-7AE86654491F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3B2E9C-9C19-4C79-A448-6316EC49DC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3199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rgbClr val="3333FF"/>
                </a:solidFill>
              </a:rPr>
              <a:t>Массив</a:t>
            </a:r>
            <a:r>
              <a:rPr lang="ru-RU" sz="1200" b="0" dirty="0" smtClean="0"/>
              <a:t> – это группа однотипных элементов, имеющих общее имя и расположенных в памяти рядом.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B2E9C-9C19-4C79-A448-6316EC49DC8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5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3288" y="750888"/>
            <a:ext cx="4929187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3577" y="4686499"/>
            <a:ext cx="5388610" cy="4439841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42098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BF67EB-2D9C-4AD0-A5A4-FB220C256E49}" type="slidenum">
              <a:rPr lang="ru-RU"/>
              <a:pPr/>
              <a:t>12</a:t>
            </a:fld>
            <a:endParaRPr lang="ru-RU"/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4936968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09CFF20-6A92-46A2-821A-C3CE154F1229}" type="slidenum">
              <a:rPr lang="ru-RU" altLang="ru-RU" b="0"/>
              <a:pPr eaLnBrk="1" hangingPunct="1"/>
              <a:t>18</a:t>
            </a:fld>
            <a:endParaRPr lang="ru-RU" altLang="ru-RU" b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725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372D06-DD21-4CF9-933A-926930A29AA6}" type="slidenum">
              <a:rPr lang="ru-RU"/>
              <a:pPr/>
              <a:t>20</a:t>
            </a:fld>
            <a:endParaRPr lang="ru-RU"/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663684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8D0AEC-AF18-4A8F-B28C-D9FB9D8E039F}" type="slidenum">
              <a:rPr lang="ru-RU"/>
              <a:pPr/>
              <a:t>21</a:t>
            </a:fld>
            <a:endParaRPr lang="ru-RU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1689723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C81556-95D6-4E2C-B19B-BCDD4C9AF25E}" type="slidenum">
              <a:rPr lang="ru-RU"/>
              <a:pPr/>
              <a:t>22</a:t>
            </a:fld>
            <a:endParaRPr lang="ru-RU"/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644702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47851B-B007-4698-90A1-60BB4F2EC702}" type="slidenum">
              <a:rPr lang="ru-RU"/>
              <a:pPr/>
              <a:t>29</a:t>
            </a:fld>
            <a:endParaRPr lang="ru-RU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5644268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62EB32-99A9-4A70-B102-F8F78BB36F47}" type="slidenum">
              <a:rPr lang="ru-RU"/>
              <a:pPr/>
              <a:t>31</a:t>
            </a:fld>
            <a:endParaRPr lang="ru-RU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1111191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7DB2C2-2A99-4672-BB37-0C27CA539E41}" type="slidenum">
              <a:rPr lang="ru-RU"/>
              <a:pPr/>
              <a:t>32</a:t>
            </a:fld>
            <a:endParaRPr lang="ru-RU"/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3777526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3B7FAB-0BAC-4116-B45D-2EF8CB411A02}" type="slidenum">
              <a:rPr lang="ru-RU"/>
              <a:pPr/>
              <a:t>33</a:t>
            </a:fld>
            <a:endParaRPr lang="ru-RU"/>
          </a:p>
        </p:txBody>
      </p:sp>
      <p:sp>
        <p:nvSpPr>
          <p:cNvPr id="207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877526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A708E4-DA5D-4116-A228-7BC953F5EE20}" type="slidenum">
              <a:rPr lang="ru-RU"/>
              <a:pPr/>
              <a:t>2</a:t>
            </a:fld>
            <a:endParaRPr lang="ru-RU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30750969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0260F5-822D-4286-AD18-04B43481F17B}" type="slidenum">
              <a:rPr lang="ru-RU"/>
              <a:pPr/>
              <a:t>34</a:t>
            </a:fld>
            <a:endParaRPr lang="ru-RU"/>
          </a:p>
        </p:txBody>
      </p:sp>
      <p:sp>
        <p:nvSpPr>
          <p:cNvPr id="208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0788015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F5CCFD-0F9E-425D-A3D3-6623A3308034}" type="slidenum">
              <a:rPr lang="ru-RU"/>
              <a:pPr/>
              <a:t>35</a:t>
            </a:fld>
            <a:endParaRPr lang="ru-RU"/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9417385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5F7BD5-6607-4544-8377-FA713348B096}" type="slidenum">
              <a:rPr lang="ru-RU"/>
              <a:pPr/>
              <a:t>36</a:t>
            </a:fld>
            <a:endParaRPr lang="ru-RU"/>
          </a:p>
        </p:txBody>
      </p:sp>
      <p:sp>
        <p:nvSpPr>
          <p:cNvPr id="212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7499750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C92942-4ECD-4291-87F5-CBD7A6C69396}" type="slidenum">
              <a:rPr lang="ru-RU"/>
              <a:pPr/>
              <a:t>37</a:t>
            </a:fld>
            <a:endParaRPr lang="ru-RU"/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9198484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726E60-EB57-48E3-BA7D-F3073B6345F2}" type="slidenum">
              <a:rPr lang="ru-RU"/>
              <a:pPr/>
              <a:t>38</a:t>
            </a:fld>
            <a:endParaRPr lang="ru-RU"/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8193161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0A8031-D78B-439D-8470-0A77085B6EF0}" type="slidenum">
              <a:rPr lang="ru-RU"/>
              <a:pPr/>
              <a:t>39</a:t>
            </a:fld>
            <a:endParaRPr lang="ru-RU"/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9845988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45D53D-55F1-4562-A0C6-853048B62392}" type="slidenum">
              <a:rPr lang="ru-RU"/>
              <a:pPr/>
              <a:t>41</a:t>
            </a:fld>
            <a:endParaRPr lang="ru-RU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F7A712-2DAB-4502-BEC7-FC3F332B47A0}" type="slidenum">
              <a:rPr lang="ru-RU"/>
              <a:pPr/>
              <a:t>42</a:t>
            </a:fld>
            <a:endParaRPr lang="ru-RU"/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2B14EE-A53C-4D16-88AF-8A4CF45BEB9A}" type="slidenum">
              <a:rPr lang="ru-RU"/>
              <a:pPr/>
              <a:t>43</a:t>
            </a:fld>
            <a:endParaRPr lang="ru-RU"/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D26C7C-AC34-439D-A277-24C9A921B07A}" type="slidenum">
              <a:rPr lang="ru-RU"/>
              <a:pPr/>
              <a:t>44</a:t>
            </a:fld>
            <a:endParaRPr lang="ru-RU"/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A4B515-0799-4DCF-A73F-961AA3366345}" type="slidenum">
              <a:rPr lang="ru-RU"/>
              <a:pPr/>
              <a:t>3</a:t>
            </a:fld>
            <a:endParaRPr lang="ru-RU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9944062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7518DE-76AD-4E81-A3EF-E551AE341735}" type="slidenum">
              <a:rPr lang="ru-RU"/>
              <a:pPr/>
              <a:t>45</a:t>
            </a:fld>
            <a:endParaRPr lang="ru-RU"/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F3D37C-2A80-4D5C-9DE5-2B7CBC058F31}" type="slidenum">
              <a:rPr lang="ru-RU"/>
              <a:pPr/>
              <a:t>4</a:t>
            </a:fld>
            <a:endParaRPr lang="ru-RU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3341117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9FAD5A-353C-4A81-9345-25D13B92879B}" type="slidenum">
              <a:rPr lang="ru-RU"/>
              <a:pPr/>
              <a:t>5</a:t>
            </a:fld>
            <a:endParaRPr lang="ru-RU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976853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299377-06BB-4A66-91FB-2792A0D4C334}" type="slidenum">
              <a:rPr lang="ru-RU"/>
              <a:pPr/>
              <a:t>6</a:t>
            </a:fld>
            <a:endParaRPr lang="ru-RU"/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3710571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3288" y="750888"/>
            <a:ext cx="4929187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3577" y="4686499"/>
            <a:ext cx="5388610" cy="4439841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505996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3288" y="750888"/>
            <a:ext cx="4929187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3577" y="4686499"/>
            <a:ext cx="5388610" cy="4439841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154774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03288" y="750888"/>
            <a:ext cx="4929187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3577" y="4686499"/>
            <a:ext cx="5388610" cy="4439841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593875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0" i="1">
                <a:solidFill>
                  <a:srgbClr val="7F7F7F"/>
                </a:solidFill>
                <a:cs typeface="Arial" charset="0"/>
              </a:rPr>
              <a:t>Программирование на языке</a:t>
            </a:r>
            <a:r>
              <a:rPr lang="en-US" sz="1400" b="0" i="1">
                <a:solidFill>
                  <a:srgbClr val="7F7F7F"/>
                </a:solidFill>
                <a:cs typeface="Arial" charset="0"/>
              </a:rPr>
              <a:t> </a:t>
            </a:r>
            <a:r>
              <a:rPr lang="ru-RU" sz="1400" b="0" i="1">
                <a:solidFill>
                  <a:srgbClr val="7F7F7F"/>
                </a:solidFill>
                <a:cs typeface="Arial" charset="0"/>
              </a:rPr>
              <a:t>Паскаль. Часть </a:t>
            </a:r>
            <a:r>
              <a:rPr lang="en-US" sz="1400" b="0" i="1">
                <a:solidFill>
                  <a:srgbClr val="7F7F7F"/>
                </a:solidFill>
                <a:cs typeface="Arial" charset="0"/>
              </a:rPr>
              <a:t>II</a:t>
            </a:r>
            <a:endParaRPr lang="ru-RU" sz="1400" b="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b="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b="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2006</a:t>
            </a:r>
            <a:r>
              <a:rPr lang="en-US" sz="1400" b="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-2011</a:t>
            </a:r>
            <a:r>
              <a:rPr lang="ru-RU" sz="1400" b="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                                                                                                   </a:t>
            </a:r>
            <a:r>
              <a:rPr lang="en-US" sz="1400" b="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b="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72266" y="254091"/>
            <a:ext cx="8871734" cy="537020"/>
          </a:xfrm>
          <a:prstGeom prst="rect">
            <a:avLst/>
          </a:prstGeom>
        </p:spPr>
        <p:txBody>
          <a:bodyPr/>
          <a:lstStyle>
            <a:lvl1pPr algn="l">
              <a:defRPr kumimoji="0" lang="ru-RU" sz="3000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-41275"/>
            <a:ext cx="2133600" cy="349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0E5376-FF2C-46AE-9012-416D49638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kpolyakov.spb.ru/school/ppt.htm" TargetMode="External"/><Relationship Id="rId2" Type="http://schemas.openxmlformats.org/officeDocument/2006/relationships/hyperlink" Target="https://infourok.ru/obrabotka_massiva_tipovye_zadachi-526422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518457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6000" dirty="0"/>
              <a:t>Одномерные массивы в Паскале</a:t>
            </a:r>
            <a:r>
              <a:rPr lang="ru-RU" sz="6000" dirty="0" smtClean="0"/>
              <a:t>.</a:t>
            </a:r>
            <a:br>
              <a:rPr lang="ru-RU" sz="6000" dirty="0" smtClean="0"/>
            </a:br>
            <a:r>
              <a:rPr lang="ru-RU" sz="6000" dirty="0"/>
              <a:t>Сортировка массива. Работа с массивами.</a:t>
            </a:r>
          </a:p>
        </p:txBody>
      </p:sp>
    </p:spTree>
    <p:extLst>
      <p:ext uri="{BB962C8B-B14F-4D97-AF65-F5344CB8AC3E}">
        <p14:creationId xmlns="" xmlns:p14="http://schemas.microsoft.com/office/powerpoint/2010/main" val="423615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97692" y="1135986"/>
            <a:ext cx="8135938" cy="119062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2400" b="1" dirty="0"/>
              <a:t>Число из интервала [0, M-1]</a:t>
            </a:r>
          </a:p>
          <a:p>
            <a:pPr algn="ctr">
              <a:buClrTx/>
              <a:buFontTx/>
              <a:buNone/>
            </a:pPr>
            <a:endParaRPr lang="ru-RU" altLang="ru-RU" sz="2400" b="1" dirty="0"/>
          </a:p>
          <a:p>
            <a:pPr algn="ctr">
              <a:buClrTx/>
              <a:buFontTx/>
              <a:buNone/>
            </a:pPr>
            <a:r>
              <a:rPr lang="ru-RU" altLang="ru-RU" sz="2400" b="1" dirty="0" err="1"/>
              <a:t>random</a:t>
            </a:r>
            <a:r>
              <a:rPr lang="ru-RU" altLang="ru-RU" sz="2400" b="1" dirty="0"/>
              <a:t> (М)</a:t>
            </a: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597692" y="35805"/>
            <a:ext cx="8140700" cy="107939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ts val="2000"/>
              </a:spcBef>
            </a:pPr>
            <a:r>
              <a:rPr lang="ru-RU" altLang="ru-RU" sz="3200" b="1" dirty="0">
                <a:solidFill>
                  <a:schemeClr val="bg1"/>
                </a:solidFill>
              </a:rPr>
              <a:t>Заполнение </a:t>
            </a:r>
            <a:r>
              <a:rPr lang="ru-RU" altLang="ru-RU" sz="3200" b="1" dirty="0" smtClean="0">
                <a:solidFill>
                  <a:schemeClr val="bg1"/>
                </a:solidFill>
              </a:rPr>
              <a:t>массива</a:t>
            </a:r>
            <a:r>
              <a:rPr lang="en-US" altLang="ru-RU" sz="3200" b="1" dirty="0" smtClean="0">
                <a:solidFill>
                  <a:schemeClr val="bg1"/>
                </a:solidFill>
              </a:rPr>
              <a:t> </a:t>
            </a:r>
            <a:r>
              <a:rPr lang="ru-RU" altLang="ru-RU" sz="3200" b="1" i="1" dirty="0" smtClean="0">
                <a:solidFill>
                  <a:schemeClr val="bg1"/>
                </a:solidFill>
              </a:rPr>
              <a:t>случайными числами</a:t>
            </a:r>
            <a:endParaRPr lang="ru-RU" altLang="ru-RU" sz="3200" b="1" i="1" dirty="0">
              <a:solidFill>
                <a:schemeClr val="bg1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497011" y="2310274"/>
            <a:ext cx="6337300" cy="17898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ts val="600"/>
              </a:spcBef>
              <a:buClrTx/>
              <a:buFontTx/>
              <a:buNone/>
            </a:pPr>
            <a:r>
              <a:rPr lang="en-US" altLang="ru-RU" sz="2400" b="1" dirty="0"/>
              <a:t>for i:=1 to 10 do </a:t>
            </a:r>
          </a:p>
          <a:p>
            <a:pPr eaLnBrk="0" hangingPunct="0">
              <a:spcBef>
                <a:spcPts val="600"/>
              </a:spcBef>
              <a:buClrTx/>
              <a:buFontTx/>
              <a:buNone/>
            </a:pPr>
            <a:r>
              <a:rPr lang="en-US" altLang="ru-RU" sz="2400" b="1" dirty="0"/>
              <a:t>begin</a:t>
            </a:r>
          </a:p>
          <a:p>
            <a:pPr eaLnBrk="0" hangingPunct="0">
              <a:spcBef>
                <a:spcPts val="500"/>
              </a:spcBef>
              <a:buClrTx/>
              <a:buFontTx/>
              <a:buNone/>
            </a:pPr>
            <a:r>
              <a:rPr lang="en-US" altLang="ru-RU" sz="2400" b="1" dirty="0"/>
              <a:t>a[</a:t>
            </a:r>
            <a:r>
              <a:rPr lang="en-US" altLang="ru-RU" sz="2400" b="1" dirty="0" err="1"/>
              <a:t>i</a:t>
            </a:r>
            <a:r>
              <a:rPr lang="en-US" altLang="ru-RU" sz="2400" b="1" dirty="0"/>
              <a:t>]:=random(101); </a:t>
            </a:r>
            <a:r>
              <a:rPr lang="en-US" altLang="ru-RU" sz="2000" dirty="0"/>
              <a:t>{</a:t>
            </a:r>
            <a:r>
              <a:rPr lang="ru-RU" altLang="ru-RU" sz="2000" dirty="0"/>
              <a:t>числа</a:t>
            </a:r>
            <a:r>
              <a:rPr lang="en-US" altLang="ru-RU" sz="2000" dirty="0"/>
              <a:t> </a:t>
            </a:r>
            <a:r>
              <a:rPr lang="ru-RU" altLang="ru-RU" sz="2000" dirty="0"/>
              <a:t>от</a:t>
            </a:r>
            <a:r>
              <a:rPr lang="en-US" altLang="ru-RU" sz="2000" dirty="0"/>
              <a:t> </a:t>
            </a:r>
            <a:r>
              <a:rPr lang="ru-RU" altLang="ru-RU" sz="2000" dirty="0" smtClean="0"/>
              <a:t>0 </a:t>
            </a:r>
            <a:r>
              <a:rPr lang="en-US" altLang="ru-RU" sz="2000" dirty="0" smtClean="0"/>
              <a:t> </a:t>
            </a:r>
            <a:r>
              <a:rPr lang="ru-RU" altLang="ru-RU" sz="2000" dirty="0"/>
              <a:t>до</a:t>
            </a:r>
            <a:r>
              <a:rPr lang="en-US" altLang="ru-RU" sz="2000" dirty="0"/>
              <a:t> 100}</a:t>
            </a:r>
          </a:p>
          <a:p>
            <a:pPr eaLnBrk="0" hangingPunct="0">
              <a:spcBef>
                <a:spcPts val="600"/>
              </a:spcBef>
              <a:buClrTx/>
              <a:buFontTx/>
              <a:buNone/>
            </a:pPr>
            <a:r>
              <a:rPr lang="en-US" altLang="ru-RU" sz="2400" b="1" dirty="0" smtClean="0"/>
              <a:t>end;</a:t>
            </a:r>
            <a:endParaRPr lang="en-US" altLang="ru-RU" sz="2400" b="1" dirty="0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648145" y="1854996"/>
            <a:ext cx="2016125" cy="431800"/>
          </a:xfrm>
          <a:prstGeom prst="rect">
            <a:avLst/>
          </a:prstGeom>
          <a:noFill/>
          <a:ln w="5724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408058" y="4089801"/>
            <a:ext cx="8208962" cy="82232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2400" b="1" dirty="0"/>
              <a:t>Вещественное число от 0 до 1</a:t>
            </a:r>
          </a:p>
          <a:p>
            <a:pPr algn="ctr">
              <a:buClrTx/>
              <a:buFontTx/>
              <a:buNone/>
            </a:pPr>
            <a:r>
              <a:rPr lang="en-US" altLang="ru-RU" sz="2400" b="1" dirty="0"/>
              <a:t>r</a:t>
            </a:r>
            <a:r>
              <a:rPr lang="ru-RU" altLang="ru-RU" sz="2400" b="1" dirty="0" err="1"/>
              <a:t>andom</a:t>
            </a:r>
            <a:endParaRPr lang="ru-RU" altLang="ru-RU" sz="2400" b="1" dirty="0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360808" y="4515972"/>
            <a:ext cx="2303462" cy="431800"/>
          </a:xfrm>
          <a:prstGeom prst="rect">
            <a:avLst/>
          </a:prstGeom>
          <a:noFill/>
          <a:ln w="5724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343889" y="4939225"/>
            <a:ext cx="6337300" cy="17898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ts val="600"/>
              </a:spcBef>
              <a:buClrTx/>
              <a:buFontTx/>
              <a:buNone/>
            </a:pPr>
            <a:r>
              <a:rPr lang="en-US" altLang="ru-RU" sz="2400" b="1" dirty="0"/>
              <a:t>for i:=1 to 10 do </a:t>
            </a:r>
          </a:p>
          <a:p>
            <a:pPr eaLnBrk="0" hangingPunct="0">
              <a:spcBef>
                <a:spcPts val="600"/>
              </a:spcBef>
              <a:buClrTx/>
              <a:buFontTx/>
              <a:buNone/>
            </a:pPr>
            <a:r>
              <a:rPr lang="en-US" altLang="ru-RU" sz="2400" b="1" dirty="0"/>
              <a:t>begin</a:t>
            </a:r>
          </a:p>
          <a:p>
            <a:pPr eaLnBrk="0" hangingPunct="0">
              <a:spcBef>
                <a:spcPts val="500"/>
              </a:spcBef>
              <a:buClrTx/>
              <a:buFontTx/>
              <a:buNone/>
            </a:pPr>
            <a:r>
              <a:rPr lang="en-US" altLang="ru-RU" sz="2400" b="1" dirty="0"/>
              <a:t>a[</a:t>
            </a:r>
            <a:r>
              <a:rPr lang="en-US" altLang="ru-RU" sz="2400" b="1" dirty="0" err="1"/>
              <a:t>i</a:t>
            </a:r>
            <a:r>
              <a:rPr lang="en-US" altLang="ru-RU" sz="2400" b="1" dirty="0"/>
              <a:t>]:=</a:t>
            </a:r>
            <a:r>
              <a:rPr lang="en-US" altLang="ru-RU" sz="2400" b="1" dirty="0" smtClean="0"/>
              <a:t>random; </a:t>
            </a:r>
            <a:r>
              <a:rPr lang="en-US" altLang="ru-RU" sz="2000" dirty="0"/>
              <a:t>{</a:t>
            </a:r>
            <a:r>
              <a:rPr lang="ru-RU" altLang="ru-RU" sz="2000" dirty="0"/>
              <a:t>числа</a:t>
            </a:r>
            <a:r>
              <a:rPr lang="en-US" altLang="ru-RU" sz="2000" dirty="0"/>
              <a:t> </a:t>
            </a:r>
            <a:r>
              <a:rPr lang="ru-RU" altLang="ru-RU" sz="2000" dirty="0"/>
              <a:t>от</a:t>
            </a:r>
            <a:r>
              <a:rPr lang="en-US" altLang="ru-RU" sz="2000" dirty="0"/>
              <a:t> </a:t>
            </a:r>
            <a:r>
              <a:rPr lang="en-US" altLang="ru-RU" sz="2000" dirty="0" smtClean="0"/>
              <a:t>0 </a:t>
            </a:r>
            <a:r>
              <a:rPr lang="ru-RU" altLang="ru-RU" sz="2000" dirty="0"/>
              <a:t>до</a:t>
            </a:r>
            <a:r>
              <a:rPr lang="en-US" altLang="ru-RU" sz="2000" dirty="0"/>
              <a:t> 1</a:t>
            </a:r>
            <a:r>
              <a:rPr lang="en-US" altLang="ru-RU" sz="2000" dirty="0" smtClean="0"/>
              <a:t>}</a:t>
            </a:r>
            <a:endParaRPr lang="en-US" altLang="ru-RU" sz="2000" dirty="0"/>
          </a:p>
          <a:p>
            <a:pPr eaLnBrk="0" hangingPunct="0">
              <a:spcBef>
                <a:spcPts val="600"/>
              </a:spcBef>
              <a:buClrTx/>
              <a:buFontTx/>
              <a:buNone/>
            </a:pPr>
            <a:r>
              <a:rPr lang="en-US" altLang="ru-RU" sz="2400" b="1" dirty="0"/>
              <a:t>end;</a:t>
            </a:r>
          </a:p>
        </p:txBody>
      </p:sp>
    </p:spTree>
    <p:extLst>
      <p:ext uri="{BB962C8B-B14F-4D97-AF65-F5344CB8AC3E}">
        <p14:creationId xmlns="" xmlns:p14="http://schemas.microsoft.com/office/powerpoint/2010/main" val="19789025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07504" y="304800"/>
            <a:ext cx="9036496" cy="58695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ts val="2000"/>
              </a:spcBef>
            </a:pPr>
            <a:r>
              <a:rPr lang="ru-RU" altLang="ru-RU" sz="3200" b="1" dirty="0">
                <a:solidFill>
                  <a:schemeClr val="bg1"/>
                </a:solidFill>
              </a:rPr>
              <a:t>Заполнение </a:t>
            </a:r>
            <a:r>
              <a:rPr lang="ru-RU" altLang="ru-RU" sz="3200" b="1" dirty="0" smtClean="0">
                <a:solidFill>
                  <a:schemeClr val="bg1"/>
                </a:solidFill>
              </a:rPr>
              <a:t>массива</a:t>
            </a:r>
            <a:r>
              <a:rPr lang="en-US" altLang="ru-RU" sz="3200" b="1" dirty="0" smtClean="0">
                <a:solidFill>
                  <a:schemeClr val="bg1"/>
                </a:solidFill>
              </a:rPr>
              <a:t> </a:t>
            </a:r>
            <a:r>
              <a:rPr lang="ru-RU" altLang="ru-RU" sz="3200" b="1" i="1" dirty="0">
                <a:solidFill>
                  <a:schemeClr val="bg1"/>
                </a:solidFill>
              </a:rPr>
              <a:t>с помощью </a:t>
            </a:r>
            <a:r>
              <a:rPr lang="ru-RU" altLang="ru-RU" sz="3200" b="1" i="1" dirty="0" smtClean="0">
                <a:solidFill>
                  <a:schemeClr val="bg1"/>
                </a:solidFill>
              </a:rPr>
              <a:t>формулы</a:t>
            </a:r>
            <a:endParaRPr lang="ru-RU" altLang="ru-RU" sz="3200" b="1" dirty="0">
              <a:solidFill>
                <a:schemeClr val="bg1"/>
              </a:solidFill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838200" y="1219200"/>
            <a:ext cx="7343775" cy="82232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ts val="1500"/>
              </a:spcBef>
              <a:buClrTx/>
              <a:buFontTx/>
              <a:buNone/>
            </a:pPr>
            <a:r>
              <a:rPr lang="ru-RU" altLang="ru-RU" sz="2400" b="1" i="1" u="sng" dirty="0">
                <a:solidFill>
                  <a:schemeClr val="accent2"/>
                </a:solidFill>
              </a:rPr>
              <a:t>Пример:</a:t>
            </a:r>
            <a:r>
              <a:rPr lang="ru-RU" altLang="ru-RU" sz="2400" b="1" dirty="0">
                <a:solidFill>
                  <a:schemeClr val="accent2"/>
                </a:solidFill>
              </a:rPr>
              <a:t> Заполнить одномерный массив из 10 чисел по формуле </a:t>
            </a:r>
            <a:r>
              <a:rPr lang="en-US" altLang="ru-RU" sz="2400" b="1" dirty="0">
                <a:solidFill>
                  <a:schemeClr val="accent2"/>
                </a:solidFill>
              </a:rPr>
              <a:t>b[</a:t>
            </a:r>
            <a:r>
              <a:rPr lang="en-US" altLang="ru-RU" sz="2400" b="1" dirty="0" err="1">
                <a:solidFill>
                  <a:schemeClr val="accent2"/>
                </a:solidFill>
              </a:rPr>
              <a:t>i</a:t>
            </a:r>
            <a:r>
              <a:rPr lang="en-US" altLang="ru-RU" sz="2400" b="1" dirty="0">
                <a:solidFill>
                  <a:schemeClr val="accent2"/>
                </a:solidFill>
              </a:rPr>
              <a:t>]:=</a:t>
            </a:r>
            <a:r>
              <a:rPr lang="en-US" altLang="ru-RU" sz="2400" b="1" dirty="0" err="1">
                <a:solidFill>
                  <a:schemeClr val="accent2"/>
                </a:solidFill>
              </a:rPr>
              <a:t>i</a:t>
            </a:r>
            <a:r>
              <a:rPr lang="en-US" altLang="ru-RU" sz="2400" b="1" dirty="0">
                <a:solidFill>
                  <a:schemeClr val="accent2"/>
                </a:solidFill>
              </a:rPr>
              <a:t>*3</a:t>
            </a:r>
            <a:r>
              <a:rPr lang="ru-RU" altLang="ru-RU" sz="2400" b="1" dirty="0">
                <a:solidFill>
                  <a:schemeClr val="accent2"/>
                </a:solidFill>
              </a:rPr>
              <a:t> .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258888" y="2636838"/>
            <a:ext cx="5903912" cy="104605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ts val="700"/>
              </a:spcBef>
              <a:buClrTx/>
              <a:buFontTx/>
              <a:buNone/>
            </a:pPr>
            <a:r>
              <a:rPr lang="ru-RU" altLang="ru-RU" sz="2800" b="1" dirty="0" err="1" smtClean="0">
                <a:latin typeface="Courier New" panose="02070309020205020404" pitchFamily="49" charset="0"/>
              </a:rPr>
              <a:t>for</a:t>
            </a:r>
            <a:r>
              <a:rPr lang="ru-RU" altLang="ru-RU" sz="2800" b="1" dirty="0" smtClean="0">
                <a:latin typeface="Courier New" panose="02070309020205020404" pitchFamily="49" charset="0"/>
              </a:rPr>
              <a:t> </a:t>
            </a:r>
            <a:r>
              <a:rPr lang="ru-RU" altLang="ru-RU" sz="2800" b="1" dirty="0">
                <a:latin typeface="Courier New" panose="02070309020205020404" pitchFamily="49" charset="0"/>
              </a:rPr>
              <a:t>i:=1 </a:t>
            </a:r>
            <a:r>
              <a:rPr lang="ru-RU" altLang="ru-RU" sz="2800" b="1" dirty="0" err="1">
                <a:latin typeface="Courier New" panose="02070309020205020404" pitchFamily="49" charset="0"/>
              </a:rPr>
              <a:t>to</a:t>
            </a:r>
            <a:r>
              <a:rPr lang="ru-RU" altLang="ru-RU" sz="2800" b="1" dirty="0">
                <a:latin typeface="Courier New" panose="02070309020205020404" pitchFamily="49" charset="0"/>
              </a:rPr>
              <a:t> </a:t>
            </a:r>
            <a:r>
              <a:rPr lang="en-US" altLang="ru-RU" sz="2800" b="1" dirty="0">
                <a:latin typeface="Courier New" panose="02070309020205020404" pitchFamily="49" charset="0"/>
              </a:rPr>
              <a:t>10</a:t>
            </a:r>
            <a:r>
              <a:rPr lang="ru-RU" altLang="ru-RU" sz="2800" b="1" dirty="0">
                <a:latin typeface="Courier New" panose="02070309020205020404" pitchFamily="49" charset="0"/>
              </a:rPr>
              <a:t> </a:t>
            </a:r>
            <a:r>
              <a:rPr lang="ru-RU" altLang="ru-RU" sz="2800" b="1" dirty="0" err="1">
                <a:latin typeface="Courier New" panose="02070309020205020404" pitchFamily="49" charset="0"/>
              </a:rPr>
              <a:t>do</a:t>
            </a:r>
            <a:endParaRPr lang="ru-RU" altLang="ru-RU" sz="2800" b="1" dirty="0">
              <a:latin typeface="Courier New" panose="02070309020205020404" pitchFamily="49" charset="0"/>
            </a:endParaRPr>
          </a:p>
          <a:p>
            <a:pPr eaLnBrk="0" hangingPunct="0">
              <a:spcBef>
                <a:spcPts val="700"/>
              </a:spcBef>
              <a:buClrTx/>
              <a:buFontTx/>
              <a:buNone/>
            </a:pPr>
            <a:r>
              <a:rPr lang="ru-RU" altLang="ru-RU" sz="2800" b="1" dirty="0">
                <a:latin typeface="Courier New" panose="02070309020205020404" pitchFamily="49" charset="0"/>
              </a:rPr>
              <a:t>b[i]:=i</a:t>
            </a:r>
            <a:r>
              <a:rPr lang="en-US" altLang="ru-RU" sz="2800" b="1" dirty="0">
                <a:latin typeface="Courier New" panose="02070309020205020404" pitchFamily="49" charset="0"/>
              </a:rPr>
              <a:t>*3</a:t>
            </a:r>
            <a:r>
              <a:rPr lang="ru-RU" altLang="ru-RU" sz="2800" b="1" smtClean="0">
                <a:latin typeface="Courier New" panose="02070309020205020404" pitchFamily="49" charset="0"/>
              </a:rPr>
              <a:t>;</a:t>
            </a:r>
            <a:endParaRPr lang="ru-RU" altLang="ru-RU" sz="2800" b="1" dirty="0">
              <a:latin typeface="Courier New" panose="02070309020205020404" pitchFamily="49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258888" y="5157788"/>
            <a:ext cx="2592387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816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18203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5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</a:t>
            </a:r>
            <a:r>
              <a:rPr dirty="0" smtClean="0">
                <a:solidFill>
                  <a:schemeClr val="bg1"/>
                </a:solidFill>
              </a:rPr>
              <a:t>ействия с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dirty="0" smtClean="0">
                <a:solidFill>
                  <a:schemeClr val="bg1"/>
                </a:solidFill>
              </a:rPr>
              <a:t>элементами массива</a:t>
            </a:r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F5A2298-01CB-4EAC-9A9E-09769EBE8F85}" type="slidenum">
              <a:rPr lang="ru-RU"/>
              <a:pPr/>
              <a:t>12</a:t>
            </a:fld>
            <a:endParaRPr lang="ru-RU"/>
          </a:p>
        </p:txBody>
      </p:sp>
      <p:sp>
        <p:nvSpPr>
          <p:cNvPr id="417796" name="Text Box 4"/>
          <p:cNvSpPr txBox="1">
            <a:spLocks noChangeArrowheads="1"/>
          </p:cNvSpPr>
          <p:nvPr/>
        </p:nvSpPr>
        <p:spPr bwMode="auto">
          <a:xfrm>
            <a:off x="346075" y="804863"/>
            <a:ext cx="8424863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>
              <a:spcBef>
                <a:spcPct val="50000"/>
              </a:spcBef>
            </a:pPr>
            <a:r>
              <a:rPr lang="ru-RU" sz="2200">
                <a:solidFill>
                  <a:srgbClr val="3333FF"/>
                </a:solidFill>
              </a:rPr>
              <a:t>Объявление:</a:t>
            </a:r>
          </a:p>
          <a:p>
            <a:pPr marL="174625" indent="-174625">
              <a:spcBef>
                <a:spcPct val="350000"/>
              </a:spcBef>
            </a:pPr>
            <a:r>
              <a:rPr lang="ru-RU" sz="2200">
                <a:solidFill>
                  <a:srgbClr val="3333FF"/>
                </a:solidFill>
              </a:rPr>
              <a:t>Ввод с клавиатуры:</a:t>
            </a:r>
          </a:p>
          <a:p>
            <a:pPr marL="174625" indent="-174625">
              <a:spcBef>
                <a:spcPct val="450000"/>
              </a:spcBef>
            </a:pPr>
            <a:r>
              <a:rPr lang="ru-RU" sz="2200">
                <a:solidFill>
                  <a:srgbClr val="3333FF"/>
                </a:solidFill>
              </a:rPr>
              <a:t>Поэлементные операции:</a:t>
            </a:r>
          </a:p>
          <a:p>
            <a:pPr marL="174625" indent="-174625">
              <a:spcBef>
                <a:spcPct val="150000"/>
              </a:spcBef>
            </a:pPr>
            <a:r>
              <a:rPr lang="ru-RU" sz="2200">
                <a:solidFill>
                  <a:srgbClr val="3333FF"/>
                </a:solidFill>
              </a:rPr>
              <a:t>Вывод на экран:</a:t>
            </a:r>
          </a:p>
        </p:txBody>
      </p:sp>
      <p:sp>
        <p:nvSpPr>
          <p:cNvPr id="417797" name="Rectangle 5"/>
          <p:cNvSpPr>
            <a:spLocks noChangeArrowheads="1"/>
          </p:cNvSpPr>
          <p:nvPr/>
        </p:nvSpPr>
        <p:spPr bwMode="auto">
          <a:xfrm>
            <a:off x="847725" y="1290638"/>
            <a:ext cx="7727950" cy="1059394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>
              <a:spcBef>
                <a:spcPct val="15000"/>
              </a:spcBef>
              <a:defRPr/>
            </a:pPr>
            <a:r>
              <a:rPr lang="en-US" sz="1900" b="1">
                <a:latin typeface="Courier New" pitchFamily="49" charset="0"/>
              </a:rPr>
              <a:t>const N = 5; </a:t>
            </a:r>
          </a:p>
          <a:p>
            <a:pPr>
              <a:spcBef>
                <a:spcPct val="15000"/>
              </a:spcBef>
              <a:defRPr/>
            </a:pPr>
            <a:r>
              <a:rPr lang="en-US" sz="1900" b="1">
                <a:latin typeface="Courier New" pitchFamily="49" charset="0"/>
              </a:rPr>
              <a:t>var a: array[1..N] of integer;</a:t>
            </a:r>
          </a:p>
          <a:p>
            <a:pPr>
              <a:spcBef>
                <a:spcPct val="15000"/>
              </a:spcBef>
              <a:defRPr/>
            </a:pPr>
            <a:r>
              <a:rPr lang="en-US" sz="1900" b="1">
                <a:latin typeface="Courier New" pitchFamily="49" charset="0"/>
              </a:rPr>
              <a:t>    i: </a:t>
            </a:r>
            <a:r>
              <a:rPr lang="es-ES" sz="1900" b="1">
                <a:latin typeface="Courier New" pitchFamily="49" charset="0"/>
              </a:rPr>
              <a:t>integer;</a:t>
            </a:r>
          </a:p>
        </p:txBody>
      </p:sp>
      <p:sp>
        <p:nvSpPr>
          <p:cNvPr id="417798" name="Rectangle 6"/>
          <p:cNvSpPr>
            <a:spLocks noChangeArrowheads="1"/>
          </p:cNvSpPr>
          <p:nvPr/>
        </p:nvSpPr>
        <p:spPr bwMode="auto">
          <a:xfrm>
            <a:off x="836613" y="2760663"/>
            <a:ext cx="3624262" cy="1395639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>
              <a:spcBef>
                <a:spcPct val="15000"/>
              </a:spcBef>
              <a:defRPr/>
            </a:pPr>
            <a:r>
              <a:rPr lang="en-US" sz="1900" b="1" dirty="0">
                <a:latin typeface="Courier New" pitchFamily="49" charset="0"/>
              </a:rPr>
              <a:t>for </a:t>
            </a:r>
            <a:r>
              <a:rPr lang="en-US" sz="1900" b="1" dirty="0" err="1">
                <a:latin typeface="Courier New" pitchFamily="49" charset="0"/>
              </a:rPr>
              <a:t>i</a:t>
            </a:r>
            <a:r>
              <a:rPr lang="en-US" sz="1900" b="1" dirty="0">
                <a:latin typeface="Courier New" pitchFamily="49" charset="0"/>
              </a:rPr>
              <a:t>:=1 to N do begin</a:t>
            </a:r>
          </a:p>
          <a:p>
            <a:pPr>
              <a:spcBef>
                <a:spcPct val="15000"/>
              </a:spcBef>
              <a:defRPr/>
            </a:pPr>
            <a:r>
              <a:rPr lang="en-US" sz="1900" b="1" dirty="0">
                <a:latin typeface="Courier New" pitchFamily="49" charset="0"/>
              </a:rPr>
              <a:t>  write('a[', </a:t>
            </a:r>
            <a:r>
              <a:rPr lang="en-US" sz="1900" b="1" dirty="0" err="1">
                <a:latin typeface="Courier New" pitchFamily="49" charset="0"/>
              </a:rPr>
              <a:t>i</a:t>
            </a:r>
            <a:r>
              <a:rPr lang="en-US" sz="1900" b="1" dirty="0">
                <a:latin typeface="Courier New" pitchFamily="49" charset="0"/>
              </a:rPr>
              <a:t>, ']=');</a:t>
            </a:r>
          </a:p>
          <a:p>
            <a:pPr>
              <a:spcBef>
                <a:spcPct val="15000"/>
              </a:spcBef>
              <a:defRPr/>
            </a:pPr>
            <a:r>
              <a:rPr lang="en-US" sz="1900" b="1" dirty="0">
                <a:latin typeface="Courier New" pitchFamily="49" charset="0"/>
              </a:rPr>
              <a:t>  read ( a[</a:t>
            </a:r>
            <a:r>
              <a:rPr lang="en-US" sz="1900" b="1" dirty="0" err="1">
                <a:latin typeface="Courier New" pitchFamily="49" charset="0"/>
              </a:rPr>
              <a:t>i</a:t>
            </a:r>
            <a:r>
              <a:rPr lang="en-US" sz="1900" b="1" dirty="0">
                <a:latin typeface="Courier New" pitchFamily="49" charset="0"/>
              </a:rPr>
              <a:t>] );</a:t>
            </a:r>
          </a:p>
          <a:p>
            <a:pPr>
              <a:spcBef>
                <a:spcPct val="15000"/>
              </a:spcBef>
              <a:defRPr/>
            </a:pPr>
            <a:r>
              <a:rPr lang="en-US" sz="1900" b="1" dirty="0">
                <a:latin typeface="Courier New" pitchFamily="49" charset="0"/>
              </a:rPr>
              <a:t>end;</a:t>
            </a:r>
            <a:endParaRPr lang="es-ES" sz="1900" b="1" dirty="0">
              <a:latin typeface="Courier New" pitchFamily="49" charset="0"/>
            </a:endParaRPr>
          </a:p>
        </p:txBody>
      </p:sp>
      <p:sp>
        <p:nvSpPr>
          <p:cNvPr id="417799" name="Rectangle 7"/>
          <p:cNvSpPr>
            <a:spLocks noChangeArrowheads="1"/>
          </p:cNvSpPr>
          <p:nvPr/>
        </p:nvSpPr>
        <p:spPr bwMode="auto">
          <a:xfrm>
            <a:off x="4854575" y="2540000"/>
            <a:ext cx="1130300" cy="170815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15000"/>
              </a:spcBef>
            </a:pPr>
            <a:r>
              <a:rPr lang="en-US" sz="1900">
                <a:latin typeface="Courier New" pitchFamily="49" charset="0"/>
              </a:rPr>
              <a:t>a[1]</a:t>
            </a:r>
            <a:r>
              <a:rPr lang="en-US"/>
              <a:t> </a:t>
            </a:r>
            <a:r>
              <a:rPr lang="en-US" sz="1900">
                <a:latin typeface="Courier New" pitchFamily="49" charset="0"/>
              </a:rPr>
              <a:t>=</a:t>
            </a:r>
            <a:r>
              <a:rPr lang="en-US" sz="1900"/>
              <a:t> </a:t>
            </a:r>
            <a:endParaRPr lang="en-US" sz="1900">
              <a:solidFill>
                <a:srgbClr val="FF0000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</a:pPr>
            <a:r>
              <a:rPr lang="en-US" sz="1900">
                <a:latin typeface="Courier New" pitchFamily="49" charset="0"/>
              </a:rPr>
              <a:t>a[2]</a:t>
            </a:r>
            <a:r>
              <a:rPr lang="en-US"/>
              <a:t> </a:t>
            </a:r>
            <a:r>
              <a:rPr lang="en-US" sz="1900">
                <a:latin typeface="Courier New" pitchFamily="49" charset="0"/>
              </a:rPr>
              <a:t>=</a:t>
            </a:r>
            <a:r>
              <a:rPr lang="en-US" sz="1900"/>
              <a:t> </a:t>
            </a:r>
            <a:endParaRPr lang="es-ES" sz="1900">
              <a:solidFill>
                <a:srgbClr val="FF0000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</a:pPr>
            <a:r>
              <a:rPr lang="en-US" sz="1900">
                <a:latin typeface="Courier New" pitchFamily="49" charset="0"/>
              </a:rPr>
              <a:t>a[3]</a:t>
            </a:r>
            <a:r>
              <a:rPr lang="en-US"/>
              <a:t> </a:t>
            </a:r>
            <a:r>
              <a:rPr lang="en-US" sz="1900">
                <a:latin typeface="Courier New" pitchFamily="49" charset="0"/>
              </a:rPr>
              <a:t>=</a:t>
            </a:r>
            <a:r>
              <a:rPr lang="en-US" sz="1900"/>
              <a:t> </a:t>
            </a:r>
            <a:endParaRPr lang="en-US" sz="1900">
              <a:solidFill>
                <a:srgbClr val="FF0000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</a:pPr>
            <a:r>
              <a:rPr lang="en-US" sz="1900">
                <a:latin typeface="Courier New" pitchFamily="49" charset="0"/>
              </a:rPr>
              <a:t>a[4]</a:t>
            </a:r>
            <a:r>
              <a:rPr lang="en-US"/>
              <a:t> </a:t>
            </a:r>
            <a:r>
              <a:rPr lang="en-US" sz="1900">
                <a:latin typeface="Courier New" pitchFamily="49" charset="0"/>
              </a:rPr>
              <a:t>=</a:t>
            </a:r>
            <a:r>
              <a:rPr lang="en-US" sz="1900"/>
              <a:t> </a:t>
            </a:r>
            <a:endParaRPr lang="es-ES" sz="1900">
              <a:solidFill>
                <a:srgbClr val="FF0000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</a:pPr>
            <a:r>
              <a:rPr lang="en-US" sz="1900">
                <a:latin typeface="Courier New" pitchFamily="49" charset="0"/>
              </a:rPr>
              <a:t>a[5]</a:t>
            </a:r>
            <a:r>
              <a:rPr lang="en-US"/>
              <a:t> </a:t>
            </a:r>
            <a:r>
              <a:rPr lang="en-US" sz="1900">
                <a:latin typeface="Courier New" pitchFamily="49" charset="0"/>
              </a:rPr>
              <a:t>=</a:t>
            </a:r>
            <a:r>
              <a:rPr lang="en-US" sz="1900"/>
              <a:t> </a:t>
            </a:r>
            <a:endParaRPr lang="es-ES" sz="190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417800" name="Rectangle 8"/>
          <p:cNvSpPr>
            <a:spLocks noChangeArrowheads="1"/>
          </p:cNvSpPr>
          <p:nvPr/>
        </p:nvSpPr>
        <p:spPr bwMode="auto">
          <a:xfrm>
            <a:off x="5791200" y="2540000"/>
            <a:ext cx="576263" cy="170815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15000"/>
              </a:spcBef>
            </a:pPr>
            <a:r>
              <a:rPr lang="en-US" sz="1900">
                <a:solidFill>
                  <a:srgbClr val="FF0000"/>
                </a:solidFill>
                <a:latin typeface="Courier New" pitchFamily="49" charset="0"/>
              </a:rPr>
              <a:t>5</a:t>
            </a:r>
          </a:p>
          <a:p>
            <a:pPr>
              <a:spcBef>
                <a:spcPct val="15000"/>
              </a:spcBef>
            </a:pPr>
            <a:r>
              <a:rPr lang="en-US" sz="1900">
                <a:solidFill>
                  <a:srgbClr val="FF0000"/>
                </a:solidFill>
                <a:latin typeface="Courier New" pitchFamily="49" charset="0"/>
              </a:rPr>
              <a:t>12</a:t>
            </a:r>
            <a:endParaRPr lang="es-ES" sz="1900">
              <a:solidFill>
                <a:srgbClr val="FF0000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</a:pPr>
            <a:r>
              <a:rPr lang="en-US" sz="1900">
                <a:solidFill>
                  <a:srgbClr val="FF0000"/>
                </a:solidFill>
                <a:latin typeface="Courier New" pitchFamily="49" charset="0"/>
              </a:rPr>
              <a:t>34</a:t>
            </a:r>
          </a:p>
          <a:p>
            <a:pPr>
              <a:spcBef>
                <a:spcPct val="15000"/>
              </a:spcBef>
            </a:pPr>
            <a:r>
              <a:rPr lang="en-US" sz="1900">
                <a:solidFill>
                  <a:srgbClr val="FF0000"/>
                </a:solidFill>
                <a:latin typeface="Courier New" pitchFamily="49" charset="0"/>
              </a:rPr>
              <a:t>56</a:t>
            </a:r>
            <a:endParaRPr lang="es-ES" sz="1900">
              <a:solidFill>
                <a:srgbClr val="FF0000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</a:pPr>
            <a:r>
              <a:rPr lang="en-US" sz="1900">
                <a:solidFill>
                  <a:srgbClr val="FF0000"/>
                </a:solidFill>
                <a:latin typeface="Courier New" pitchFamily="49" charset="0"/>
              </a:rPr>
              <a:t>13</a:t>
            </a:r>
            <a:endParaRPr lang="es-ES" sz="1900">
              <a:solidFill>
                <a:srgbClr val="FF0000"/>
              </a:solidFill>
              <a:latin typeface="Courier New" pitchFamily="49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488111" y="2719390"/>
            <a:ext cx="2319336" cy="1030288"/>
            <a:chOff x="2146" y="2975"/>
            <a:chExt cx="1461" cy="649"/>
          </a:xfrm>
        </p:grpSpPr>
        <p:sp>
          <p:nvSpPr>
            <p:cNvPr id="20493" name="Text Box 10"/>
            <p:cNvSpPr txBox="1">
              <a:spLocks noChangeArrowheads="1"/>
            </p:cNvSpPr>
            <p:nvPr/>
          </p:nvSpPr>
          <p:spPr bwMode="auto">
            <a:xfrm>
              <a:off x="2440" y="3059"/>
              <a:ext cx="1167" cy="565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dirty="0"/>
                <a:t>  Почему </a:t>
              </a:r>
              <a:r>
                <a:rPr lang="en-US" sz="2400" dirty="0"/>
                <a:t/>
              </a:r>
              <a:br>
                <a:rPr lang="en-US" sz="2400" dirty="0"/>
              </a:br>
              <a:r>
                <a:rPr lang="en-US" sz="2400" dirty="0"/>
                <a:t>  </a:t>
              </a:r>
              <a:r>
                <a:rPr lang="en-US" sz="2800" dirty="0">
                  <a:latin typeface="Courier New" pitchFamily="49" charset="0"/>
                </a:rPr>
                <a:t>write</a:t>
              </a:r>
              <a:r>
                <a:rPr lang="en-US" sz="2400" dirty="0"/>
                <a:t>?</a:t>
              </a:r>
              <a:endParaRPr lang="ru-RU" sz="2400" dirty="0"/>
            </a:p>
          </p:txBody>
        </p:sp>
        <p:sp>
          <p:nvSpPr>
            <p:cNvPr id="20494" name="Oval 11"/>
            <p:cNvSpPr>
              <a:spLocks noChangeArrowheads="1"/>
            </p:cNvSpPr>
            <p:nvPr/>
          </p:nvSpPr>
          <p:spPr bwMode="auto">
            <a:xfrm>
              <a:off x="2146" y="2975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 dirty="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17806" name="Rectangle 14"/>
          <p:cNvSpPr>
            <a:spLocks noChangeArrowheads="1"/>
          </p:cNvSpPr>
          <p:nvPr/>
        </p:nvSpPr>
        <p:spPr bwMode="auto">
          <a:xfrm>
            <a:off x="771525" y="4633913"/>
            <a:ext cx="4657725" cy="387350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>
              <a:spcBef>
                <a:spcPct val="15000"/>
              </a:spcBef>
              <a:defRPr/>
            </a:pPr>
            <a:r>
              <a:rPr lang="en-US" sz="1900" b="1" dirty="0">
                <a:latin typeface="Courier New" pitchFamily="49" charset="0"/>
              </a:rPr>
              <a:t>for i:=1 to N do a[</a:t>
            </a:r>
            <a:r>
              <a:rPr lang="en-US" sz="1900" b="1" dirty="0" err="1">
                <a:latin typeface="Courier New" pitchFamily="49" charset="0"/>
              </a:rPr>
              <a:t>i</a:t>
            </a:r>
            <a:r>
              <a:rPr lang="en-US" sz="1900" b="1" dirty="0">
                <a:latin typeface="Courier New" pitchFamily="49" charset="0"/>
              </a:rPr>
              <a:t>]:=a[</a:t>
            </a:r>
            <a:r>
              <a:rPr lang="en-US" sz="1900" b="1" dirty="0" err="1">
                <a:latin typeface="Courier New" pitchFamily="49" charset="0"/>
              </a:rPr>
              <a:t>i</a:t>
            </a:r>
            <a:r>
              <a:rPr lang="en-US" sz="1900" b="1" dirty="0">
                <a:latin typeface="Courier New" pitchFamily="49" charset="0"/>
              </a:rPr>
              <a:t>]</a:t>
            </a:r>
            <a:r>
              <a:rPr lang="ru-RU" sz="1900" b="1" dirty="0">
                <a:latin typeface="Courier New" pitchFamily="49" charset="0"/>
              </a:rPr>
              <a:t>+1</a:t>
            </a:r>
            <a:r>
              <a:rPr lang="en-US" sz="1900" b="1" dirty="0">
                <a:latin typeface="Courier New" pitchFamily="49" charset="0"/>
              </a:rPr>
              <a:t>;</a:t>
            </a:r>
            <a:endParaRPr lang="es-ES" sz="1900" b="1" dirty="0">
              <a:latin typeface="Courier New" pitchFamily="49" charset="0"/>
            </a:endParaRPr>
          </a:p>
        </p:txBody>
      </p:sp>
      <p:sp>
        <p:nvSpPr>
          <p:cNvPr id="417807" name="Rectangle 15"/>
          <p:cNvSpPr>
            <a:spLocks noChangeArrowheads="1"/>
          </p:cNvSpPr>
          <p:nvPr/>
        </p:nvSpPr>
        <p:spPr bwMode="auto">
          <a:xfrm>
            <a:off x="771525" y="5481638"/>
            <a:ext cx="3624263" cy="1015535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>
              <a:spcBef>
                <a:spcPct val="15000"/>
              </a:spcBef>
              <a:defRPr/>
            </a:pPr>
            <a:r>
              <a:rPr lang="en-US" sz="1900" b="1" dirty="0" err="1">
                <a:latin typeface="Courier New" pitchFamily="49" charset="0"/>
              </a:rPr>
              <a:t>writeln</a:t>
            </a:r>
            <a:r>
              <a:rPr lang="en-US" sz="1900" b="1" dirty="0">
                <a:latin typeface="Courier New" pitchFamily="49" charset="0"/>
              </a:rPr>
              <a:t>('</a:t>
            </a:r>
            <a:r>
              <a:rPr lang="ru-RU" sz="1900" b="1" dirty="0">
                <a:latin typeface="Courier New" pitchFamily="49" charset="0"/>
              </a:rPr>
              <a:t>Массив </a:t>
            </a:r>
            <a:r>
              <a:rPr lang="en-US" sz="1900" b="1" dirty="0">
                <a:latin typeface="Courier New" pitchFamily="49" charset="0"/>
              </a:rPr>
              <a:t>A:');</a:t>
            </a:r>
          </a:p>
          <a:p>
            <a:pPr>
              <a:spcBef>
                <a:spcPct val="15000"/>
              </a:spcBef>
              <a:defRPr/>
            </a:pPr>
            <a:r>
              <a:rPr lang="en-US" sz="1900" b="1" dirty="0">
                <a:latin typeface="Courier New" pitchFamily="49" charset="0"/>
              </a:rPr>
              <a:t>for </a:t>
            </a:r>
            <a:r>
              <a:rPr lang="en-US" sz="1900" b="1" dirty="0" err="1">
                <a:latin typeface="Courier New" pitchFamily="49" charset="0"/>
              </a:rPr>
              <a:t>i</a:t>
            </a:r>
            <a:r>
              <a:rPr lang="en-US" sz="1900" b="1" dirty="0">
                <a:latin typeface="Courier New" pitchFamily="49" charset="0"/>
              </a:rPr>
              <a:t>:=1 to N do       </a:t>
            </a:r>
            <a:br>
              <a:rPr lang="en-US" sz="1900" b="1" dirty="0">
                <a:latin typeface="Courier New" pitchFamily="49" charset="0"/>
              </a:rPr>
            </a:br>
            <a:r>
              <a:rPr lang="en-US" sz="1900" b="1" dirty="0">
                <a:latin typeface="Courier New" pitchFamily="49" charset="0"/>
              </a:rPr>
              <a:t>  write(a[</a:t>
            </a:r>
            <a:r>
              <a:rPr lang="en-US" sz="1900" b="1" dirty="0" err="1">
                <a:latin typeface="Courier New" pitchFamily="49" charset="0"/>
              </a:rPr>
              <a:t>i</a:t>
            </a:r>
            <a:r>
              <a:rPr lang="en-US" sz="1900" b="1" dirty="0">
                <a:latin typeface="Courier New" pitchFamily="49" charset="0"/>
              </a:rPr>
              <a:t>]:4);</a:t>
            </a:r>
            <a:endParaRPr lang="es-ES" sz="1900" b="1" dirty="0">
              <a:latin typeface="Courier New" pitchFamily="49" charset="0"/>
            </a:endParaRPr>
          </a:p>
        </p:txBody>
      </p:sp>
      <p:sp>
        <p:nvSpPr>
          <p:cNvPr id="417808" name="Rectangle 16"/>
          <p:cNvSpPr>
            <a:spLocks noChangeArrowheads="1"/>
          </p:cNvSpPr>
          <p:nvPr/>
        </p:nvSpPr>
        <p:spPr bwMode="auto">
          <a:xfrm>
            <a:off x="4752975" y="5572125"/>
            <a:ext cx="3741738" cy="72390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15000"/>
              </a:spcBef>
            </a:pPr>
            <a:r>
              <a:rPr lang="ru-RU" sz="1900" dirty="0">
                <a:latin typeface="Courier New" pitchFamily="49" charset="0"/>
              </a:rPr>
              <a:t>Массив </a:t>
            </a:r>
            <a:r>
              <a:rPr lang="en-US" sz="1900" dirty="0">
                <a:latin typeface="Courier New" pitchFamily="49" charset="0"/>
              </a:rPr>
              <a:t>A:</a:t>
            </a:r>
          </a:p>
          <a:p>
            <a:pPr>
              <a:spcBef>
                <a:spcPct val="15000"/>
              </a:spcBef>
            </a:pPr>
            <a:r>
              <a:rPr lang="en-US" sz="1900" dirty="0">
                <a:latin typeface="Courier New" pitchFamily="49" charset="0"/>
              </a:rPr>
              <a:t>  </a:t>
            </a:r>
            <a:r>
              <a:rPr lang="ru-RU" sz="1900" dirty="0">
                <a:latin typeface="Courier New" pitchFamily="49" charset="0"/>
              </a:rPr>
              <a:t>6  13  35  57  14</a:t>
            </a:r>
            <a:endParaRPr lang="es-ES" sz="1900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836712"/>
            <a:ext cx="8856984" cy="583264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7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1779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17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17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17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17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17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17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17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17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17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17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17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17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177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178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1779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417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17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17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17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17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41780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417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417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41780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17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417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417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178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7796" grpId="0" build="p" bldLvl="2"/>
      <p:bldP spid="417797" grpId="0" build="p" animBg="1"/>
      <p:bldP spid="417798" grpId="0" build="p" animBg="1"/>
      <p:bldP spid="417799" grpId="0" build="p"/>
      <p:bldP spid="417800" grpId="0" build="p"/>
      <p:bldP spid="417806" grpId="0" build="p" animBg="1"/>
      <p:bldP spid="417807" grpId="0" build="p" animBg="1"/>
      <p:bldP spid="41780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2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>
            <a:normAutofit fontScale="90000"/>
          </a:bodyPr>
          <a:lstStyle/>
          <a:p>
            <a:pPr algn="ctr"/>
            <a:r>
              <a:rPr smtClean="0">
                <a:solidFill>
                  <a:schemeClr val="tx1"/>
                </a:solidFill>
              </a:rPr>
              <a:t>Подсчет элементов</a:t>
            </a:r>
          </a:p>
        </p:txBody>
      </p:sp>
      <p:sp>
        <p:nvSpPr>
          <p:cNvPr id="38915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506A5DC-7056-4E03-8E8D-D43068EC0AC7}" type="slidenum">
              <a:rPr lang="ru-RU"/>
              <a:pPr/>
              <a:t>13</a:t>
            </a:fld>
            <a:endParaRPr lang="ru-RU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66713" y="812800"/>
            <a:ext cx="8424862" cy="449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Задача:</a:t>
            </a:r>
            <a:r>
              <a:rPr lang="ru-RU" sz="2600" b="0" dirty="0"/>
              <a:t> заполнить массив случайными числами в интервале 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[-1,1]</a:t>
            </a:r>
            <a:r>
              <a:rPr lang="en-US" sz="2600" b="0" dirty="0"/>
              <a:t> </a:t>
            </a:r>
            <a:r>
              <a:rPr lang="ru-RU" sz="2600" b="0" dirty="0"/>
              <a:t>и подсчитать количество нулевых элементов.</a:t>
            </a:r>
          </a:p>
          <a:p>
            <a:pPr marL="174625" indent="-174625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Идея: </a:t>
            </a:r>
            <a:r>
              <a:rPr lang="ru-RU" sz="2600" b="0" dirty="0"/>
              <a:t>используем переменную-счётчик.</a:t>
            </a:r>
          </a:p>
          <a:p>
            <a:pPr marL="174625" indent="-174625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Решение:</a:t>
            </a:r>
            <a:endParaRPr lang="en-US" sz="2600" dirty="0">
              <a:solidFill>
                <a:srgbClr val="3333FF"/>
              </a:solidFill>
            </a:endParaRPr>
          </a:p>
          <a:p>
            <a:pPr marL="174625" indent="-174625">
              <a:buFont typeface="Arial" charset="0"/>
              <a:buAutoNum type="arabicParenR"/>
            </a:pPr>
            <a:r>
              <a:rPr lang="ru-RU" sz="2600" b="0" dirty="0"/>
              <a:t>записать в счётчик ноль</a:t>
            </a:r>
          </a:p>
          <a:p>
            <a:pPr marL="174625" indent="-174625">
              <a:buFont typeface="Arial" charset="0"/>
              <a:buAutoNum type="arabicParenR"/>
            </a:pPr>
            <a:r>
              <a:rPr lang="ru-RU" sz="2600" b="0" dirty="0"/>
              <a:t>просмотреть все элементы массива:</a:t>
            </a:r>
            <a:br>
              <a:rPr lang="ru-RU" sz="2600" b="0" dirty="0"/>
            </a:br>
            <a:r>
              <a:rPr lang="ru-RU" sz="2600" dirty="0"/>
              <a:t>если</a:t>
            </a:r>
            <a:r>
              <a:rPr lang="ru-RU" sz="2600" b="0" dirty="0"/>
              <a:t> очередной элемент = 0, </a:t>
            </a:r>
            <a:br>
              <a:rPr lang="ru-RU" sz="2600" b="0" dirty="0"/>
            </a:br>
            <a:r>
              <a:rPr lang="ru-RU" sz="2600" b="0" dirty="0"/>
              <a:t>  </a:t>
            </a:r>
            <a:r>
              <a:rPr lang="ru-RU" sz="2600" dirty="0"/>
              <a:t>то</a:t>
            </a:r>
            <a:r>
              <a:rPr lang="ru-RU" sz="2600" b="0" dirty="0"/>
              <a:t> увеличить счётчик на 1  </a:t>
            </a:r>
          </a:p>
          <a:p>
            <a:pPr marL="174625" indent="-174625">
              <a:buFont typeface="Arial" charset="0"/>
              <a:buAutoNum type="arabicParenR"/>
            </a:pPr>
            <a:r>
              <a:rPr lang="ru-RU" sz="2600" b="0" dirty="0"/>
              <a:t>вывести значение счётчика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928670"/>
            <a:ext cx="8572560" cy="578647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2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>
            <a:normAutofit fontScale="90000"/>
          </a:bodyPr>
          <a:lstStyle/>
          <a:p>
            <a:pPr algn="ctr"/>
            <a:r>
              <a:rPr smtClean="0">
                <a:solidFill>
                  <a:schemeClr val="tx1"/>
                </a:solidFill>
              </a:rPr>
              <a:t>Подсчет элементов</a:t>
            </a:r>
          </a:p>
        </p:txBody>
      </p:sp>
      <p:sp>
        <p:nvSpPr>
          <p:cNvPr id="39939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08FD7C2-8B46-428A-92AF-4D02778A66CA}" type="slidenum">
              <a:rPr lang="ru-RU"/>
              <a:pPr/>
              <a:t>14</a:t>
            </a:fld>
            <a:endParaRPr lang="ru-RU"/>
          </a:p>
        </p:txBody>
      </p:sp>
      <p:sp>
        <p:nvSpPr>
          <p:cNvPr id="27" name="Блок-схема: знак завершения 17"/>
          <p:cNvSpPr>
            <a:spLocks noChangeArrowheads="1"/>
          </p:cNvSpPr>
          <p:nvPr/>
        </p:nvSpPr>
        <p:spPr bwMode="auto">
          <a:xfrm>
            <a:off x="3409950" y="950913"/>
            <a:ext cx="1393825" cy="390525"/>
          </a:xfrm>
          <a:prstGeom prst="flowChartTerminator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0" tIns="0" rIns="0"/>
          <a:lstStyle/>
          <a:p>
            <a:pPr algn="ctr"/>
            <a:r>
              <a:rPr lang="ru-RU" b="0"/>
              <a:t>начало</a:t>
            </a:r>
          </a:p>
        </p:txBody>
      </p:sp>
      <p:sp>
        <p:nvSpPr>
          <p:cNvPr id="28" name="Блок-схема: знак завершения 18"/>
          <p:cNvSpPr>
            <a:spLocks noChangeArrowheads="1"/>
          </p:cNvSpPr>
          <p:nvPr/>
        </p:nvSpPr>
        <p:spPr bwMode="auto">
          <a:xfrm>
            <a:off x="5848350" y="2919413"/>
            <a:ext cx="1393825" cy="390525"/>
          </a:xfrm>
          <a:prstGeom prst="flowChartTerminator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0" tIns="0" rIns="0"/>
          <a:lstStyle/>
          <a:p>
            <a:pPr algn="ctr"/>
            <a:r>
              <a:rPr lang="ru-RU" b="0"/>
              <a:t>конец</a:t>
            </a:r>
          </a:p>
        </p:txBody>
      </p:sp>
      <p:cxnSp>
        <p:nvCxnSpPr>
          <p:cNvPr id="32" name="Shape 22"/>
          <p:cNvCxnSpPr>
            <a:cxnSpLocks noChangeShapeType="1"/>
            <a:stCxn id="39965" idx="3"/>
            <a:endCxn id="71" idx="0"/>
          </p:cNvCxnSpPr>
          <p:nvPr/>
        </p:nvCxnSpPr>
        <p:spPr bwMode="auto">
          <a:xfrm>
            <a:off x="5143500" y="4171950"/>
            <a:ext cx="423863" cy="423863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cxnSp>
        <p:nvCxnSpPr>
          <p:cNvPr id="33" name="Shape 23"/>
          <p:cNvCxnSpPr>
            <a:cxnSpLocks noChangeShapeType="1"/>
            <a:stCxn id="71" idx="2"/>
            <a:endCxn id="34" idx="6"/>
          </p:cNvCxnSpPr>
          <p:nvPr/>
        </p:nvCxnSpPr>
        <p:spPr bwMode="auto">
          <a:xfrm rot="5400000">
            <a:off x="4737100" y="4356101"/>
            <a:ext cx="225425" cy="14351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34" name="Овал 24"/>
          <p:cNvSpPr>
            <a:spLocks noChangeArrowheads="1"/>
          </p:cNvSpPr>
          <p:nvPr/>
        </p:nvSpPr>
        <p:spPr bwMode="auto">
          <a:xfrm>
            <a:off x="4087813" y="5162550"/>
            <a:ext cx="44450" cy="46038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cxnSp>
        <p:nvCxnSpPr>
          <p:cNvPr id="36" name="Прямая со стрелкой 28"/>
          <p:cNvCxnSpPr>
            <a:cxnSpLocks noChangeShapeType="1"/>
            <a:stCxn id="77" idx="2"/>
            <a:endCxn id="39967" idx="1"/>
          </p:cNvCxnSpPr>
          <p:nvPr/>
        </p:nvCxnSpPr>
        <p:spPr bwMode="auto">
          <a:xfrm rot="5400000" flipH="1">
            <a:off x="2330450" y="4062413"/>
            <a:ext cx="2730500" cy="831850"/>
          </a:xfrm>
          <a:prstGeom prst="bentConnector4">
            <a:avLst>
              <a:gd name="adj1" fmla="val -15815"/>
              <a:gd name="adj2" fmla="val 240454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cxnSp>
        <p:nvCxnSpPr>
          <p:cNvPr id="37" name="Прямая со стрелкой 31"/>
          <p:cNvCxnSpPr>
            <a:cxnSpLocks noChangeShapeType="1"/>
            <a:stCxn id="27" idx="2"/>
            <a:endCxn id="49" idx="0"/>
          </p:cNvCxnSpPr>
          <p:nvPr/>
        </p:nvCxnSpPr>
        <p:spPr bwMode="auto">
          <a:xfrm rot="16200000" flipH="1">
            <a:off x="3911600" y="1536701"/>
            <a:ext cx="396875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38" name="Блок-схема: процесс 33"/>
          <p:cNvSpPr>
            <a:spLocks noChangeArrowheads="1"/>
          </p:cNvSpPr>
          <p:nvPr/>
        </p:nvSpPr>
        <p:spPr bwMode="auto">
          <a:xfrm>
            <a:off x="3378200" y="4575175"/>
            <a:ext cx="752475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нет</a:t>
            </a:r>
          </a:p>
        </p:txBody>
      </p:sp>
      <p:sp>
        <p:nvSpPr>
          <p:cNvPr id="39" name="Блок-схема: процесс 34"/>
          <p:cNvSpPr>
            <a:spLocks noChangeArrowheads="1"/>
          </p:cNvSpPr>
          <p:nvPr/>
        </p:nvSpPr>
        <p:spPr bwMode="auto">
          <a:xfrm>
            <a:off x="5078413" y="3773488"/>
            <a:ext cx="625475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да</a:t>
            </a:r>
          </a:p>
        </p:txBody>
      </p:sp>
      <p:cxnSp>
        <p:nvCxnSpPr>
          <p:cNvPr id="40" name="Прямая со стрелкой 52"/>
          <p:cNvCxnSpPr>
            <a:cxnSpLocks noChangeShapeType="1"/>
            <a:endCxn id="28" idx="1"/>
          </p:cNvCxnSpPr>
          <p:nvPr/>
        </p:nvCxnSpPr>
        <p:spPr bwMode="auto">
          <a:xfrm>
            <a:off x="4933950" y="3113088"/>
            <a:ext cx="9144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cxnSp>
        <p:nvCxnSpPr>
          <p:cNvPr id="41" name="Прямая со стрелкой 53"/>
          <p:cNvCxnSpPr>
            <a:cxnSpLocks noChangeShapeType="1"/>
            <a:stCxn id="39967" idx="2"/>
            <a:endCxn id="39965" idx="0"/>
          </p:cNvCxnSpPr>
          <p:nvPr/>
        </p:nvCxnSpPr>
        <p:spPr bwMode="auto">
          <a:xfrm rot="5400000">
            <a:off x="3934619" y="3642519"/>
            <a:ext cx="346075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42" name="Блок-схема: процесс 63"/>
          <p:cNvSpPr>
            <a:spLocks noChangeArrowheads="1"/>
          </p:cNvSpPr>
          <p:nvPr/>
        </p:nvSpPr>
        <p:spPr bwMode="auto">
          <a:xfrm>
            <a:off x="5019675" y="2713038"/>
            <a:ext cx="620713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нет</a:t>
            </a:r>
          </a:p>
        </p:txBody>
      </p:sp>
      <p:sp>
        <p:nvSpPr>
          <p:cNvPr id="43" name="Блок-схема: процесс 64"/>
          <p:cNvSpPr>
            <a:spLocks noChangeArrowheads="1"/>
          </p:cNvSpPr>
          <p:nvPr/>
        </p:nvSpPr>
        <p:spPr bwMode="auto">
          <a:xfrm>
            <a:off x="3616325" y="3443288"/>
            <a:ext cx="463550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да</a:t>
            </a:r>
          </a:p>
        </p:txBody>
      </p:sp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3279775" y="2757488"/>
            <a:ext cx="1654175" cy="712787"/>
            <a:chOff x="3055938" y="1906588"/>
            <a:chExt cx="2552700" cy="903287"/>
          </a:xfrm>
        </p:grpSpPr>
        <p:sp>
          <p:nvSpPr>
            <p:cNvPr id="39967" name="Блок-схема: решение 45"/>
            <p:cNvSpPr>
              <a:spLocks noChangeArrowheads="1"/>
            </p:cNvSpPr>
            <p:nvPr/>
          </p:nvSpPr>
          <p:spPr bwMode="auto">
            <a:xfrm>
              <a:off x="3055938" y="1906588"/>
              <a:ext cx="2552700" cy="903287"/>
            </a:xfrm>
            <a:prstGeom prst="flowChartDecision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68" name="Прямоугольник 39"/>
            <p:cNvSpPr>
              <a:spLocks noChangeArrowheads="1"/>
            </p:cNvSpPr>
            <p:nvPr/>
          </p:nvSpPr>
          <p:spPr bwMode="auto">
            <a:xfrm>
              <a:off x="3256822" y="2158059"/>
              <a:ext cx="2150931" cy="400344"/>
            </a:xfrm>
            <a:prstGeom prst="rect">
              <a:avLst/>
            </a:prstGeom>
            <a:noFill/>
            <a:ln w="12700" algn="ctr">
              <a:noFill/>
              <a:round/>
              <a:headEnd/>
              <a:tailEnd type="triangle" w="lg" len="lg"/>
            </a:ln>
          </p:spPr>
          <p:txBody>
            <a:bodyPr/>
            <a:lstStyle/>
            <a:p>
              <a:pPr algn="ctr"/>
              <a:r>
                <a:rPr lang="en-US">
                  <a:latin typeface="Courier New" pitchFamily="49" charset="0"/>
                  <a:cs typeface="Courier New" pitchFamily="49" charset="0"/>
                </a:rPr>
                <a:t>i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&lt;=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N?</a:t>
              </a:r>
              <a:endParaRPr lang="ru-RU">
                <a:latin typeface="Courier New" pitchFamily="49" charset="0"/>
                <a:cs typeface="Courier New" pitchFamily="49" charset="0"/>
              </a:endParaRPr>
            </a:p>
          </p:txBody>
        </p:sp>
      </p:grpSp>
      <p:sp>
        <p:nvSpPr>
          <p:cNvPr id="49" name="Блок-схема: процесс 20"/>
          <p:cNvSpPr>
            <a:spLocks noChangeArrowheads="1"/>
          </p:cNvSpPr>
          <p:nvPr/>
        </p:nvSpPr>
        <p:spPr bwMode="auto">
          <a:xfrm>
            <a:off x="3348038" y="1738313"/>
            <a:ext cx="1528762" cy="687387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r>
              <a:rPr lang="en-US">
                <a:latin typeface="Courier New" pitchFamily="49" charset="0"/>
                <a:cs typeface="Courier New" pitchFamily="49" charset="0"/>
              </a:rPr>
              <a:t> count:=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0</a:t>
            </a:r>
          </a:p>
          <a:p>
            <a:r>
              <a:rPr lang="en-US">
                <a:latin typeface="Courier New" pitchFamily="49" charset="0"/>
                <a:cs typeface="Courier New" pitchFamily="49" charset="0"/>
              </a:rPr>
              <a:t> i:=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1</a:t>
            </a:r>
          </a:p>
          <a:p>
            <a:endParaRPr lang="ru-RU"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3" name="Прямая со стрелкой 31"/>
          <p:cNvCxnSpPr>
            <a:cxnSpLocks noChangeShapeType="1"/>
            <a:stCxn id="49" idx="2"/>
            <a:endCxn id="39967" idx="0"/>
          </p:cNvCxnSpPr>
          <p:nvPr/>
        </p:nvCxnSpPr>
        <p:spPr bwMode="auto">
          <a:xfrm rot="5400000">
            <a:off x="3944144" y="2588419"/>
            <a:ext cx="331788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grpSp>
        <p:nvGrpSpPr>
          <p:cNvPr id="3" name="Группа 29"/>
          <p:cNvGrpSpPr>
            <a:grpSpLocks/>
          </p:cNvGrpSpPr>
          <p:nvPr/>
        </p:nvGrpSpPr>
        <p:grpSpPr bwMode="auto">
          <a:xfrm>
            <a:off x="3070225" y="3816350"/>
            <a:ext cx="2073275" cy="711200"/>
            <a:chOff x="3055938" y="1906588"/>
            <a:chExt cx="2552700" cy="903287"/>
          </a:xfrm>
        </p:grpSpPr>
        <p:sp>
          <p:nvSpPr>
            <p:cNvPr id="39965" name="Блок-схема: решение 62"/>
            <p:cNvSpPr>
              <a:spLocks noChangeArrowheads="1"/>
            </p:cNvSpPr>
            <p:nvPr/>
          </p:nvSpPr>
          <p:spPr bwMode="auto">
            <a:xfrm>
              <a:off x="3055938" y="1906588"/>
              <a:ext cx="2552700" cy="903287"/>
            </a:xfrm>
            <a:prstGeom prst="flowChartDecision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66" name="Прямоугольник 39"/>
            <p:cNvSpPr>
              <a:spLocks noChangeArrowheads="1"/>
            </p:cNvSpPr>
            <p:nvPr/>
          </p:nvSpPr>
          <p:spPr bwMode="auto">
            <a:xfrm>
              <a:off x="3257262" y="2156605"/>
              <a:ext cx="2150054" cy="403253"/>
            </a:xfrm>
            <a:prstGeom prst="rect">
              <a:avLst/>
            </a:prstGeom>
            <a:noFill/>
            <a:ln w="12700" algn="ctr">
              <a:noFill/>
              <a:round/>
              <a:headEnd/>
              <a:tailEnd type="triangle" w="lg" len="lg"/>
            </a:ln>
          </p:spPr>
          <p:txBody>
            <a:bodyPr/>
            <a:lstStyle/>
            <a:p>
              <a:pPr algn="ctr"/>
              <a:r>
                <a:rPr lang="en-US">
                  <a:latin typeface="Courier New" pitchFamily="49" charset="0"/>
                  <a:cs typeface="Courier New" pitchFamily="49" charset="0"/>
                </a:rPr>
                <a:t>A[i]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=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0?</a:t>
              </a:r>
              <a:endParaRPr lang="ru-RU">
                <a:latin typeface="Courier New" pitchFamily="49" charset="0"/>
                <a:cs typeface="Courier New" pitchFamily="49" charset="0"/>
              </a:endParaRPr>
            </a:p>
          </p:txBody>
        </p:sp>
      </p:grpSp>
      <p:cxnSp>
        <p:nvCxnSpPr>
          <p:cNvPr id="67" name="Прямая со стрелкой 53"/>
          <p:cNvCxnSpPr>
            <a:cxnSpLocks noChangeShapeType="1"/>
            <a:stCxn id="39965" idx="2"/>
            <a:endCxn id="34" idx="0"/>
          </p:cNvCxnSpPr>
          <p:nvPr/>
        </p:nvCxnSpPr>
        <p:spPr bwMode="auto">
          <a:xfrm rot="16200000" flipH="1">
            <a:off x="3790951" y="4843462"/>
            <a:ext cx="635000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71" name="Блок-схема: процесс 20"/>
          <p:cNvSpPr>
            <a:spLocks noChangeArrowheads="1"/>
          </p:cNvSpPr>
          <p:nvPr/>
        </p:nvSpPr>
        <p:spPr bwMode="auto">
          <a:xfrm>
            <a:off x="4352925" y="4595813"/>
            <a:ext cx="2430463" cy="365125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en-US">
                <a:latin typeface="Courier New" pitchFamily="49" charset="0"/>
                <a:cs typeface="Courier New" pitchFamily="49" charset="0"/>
              </a:rPr>
              <a:t>count:=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count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+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1</a:t>
            </a:r>
          </a:p>
          <a:p>
            <a:endParaRPr lang="ru-RU"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7" name="Блок-схема: процесс 20"/>
          <p:cNvSpPr>
            <a:spLocks noChangeArrowheads="1"/>
          </p:cNvSpPr>
          <p:nvPr/>
        </p:nvSpPr>
        <p:spPr bwMode="auto">
          <a:xfrm>
            <a:off x="3433763" y="5478463"/>
            <a:ext cx="1357312" cy="365125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en-US">
                <a:latin typeface="Courier New" pitchFamily="49" charset="0"/>
                <a:cs typeface="Courier New" pitchFamily="49" charset="0"/>
              </a:rPr>
              <a:t>i:=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i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+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1</a:t>
            </a:r>
          </a:p>
          <a:p>
            <a:endParaRPr lang="ru-RU"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83" name="Прямая со стрелкой 53"/>
          <p:cNvCxnSpPr>
            <a:cxnSpLocks noChangeShapeType="1"/>
            <a:stCxn id="34" idx="4"/>
            <a:endCxn id="77" idx="0"/>
          </p:cNvCxnSpPr>
          <p:nvPr/>
        </p:nvCxnSpPr>
        <p:spPr bwMode="auto">
          <a:xfrm rot="16200000" flipH="1">
            <a:off x="3975894" y="5342732"/>
            <a:ext cx="269875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110" name="AutoShape 17"/>
          <p:cNvSpPr>
            <a:spLocks noChangeArrowheads="1"/>
          </p:cNvSpPr>
          <p:nvPr/>
        </p:nvSpPr>
        <p:spPr bwMode="auto">
          <a:xfrm>
            <a:off x="5273675" y="1052513"/>
            <a:ext cx="2028825" cy="701675"/>
          </a:xfrm>
          <a:prstGeom prst="wedgeRoundRectCallout">
            <a:avLst>
              <a:gd name="adj1" fmla="val -78024"/>
              <a:gd name="adj2" fmla="val 65689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пока ни одного </a:t>
            </a:r>
            <a:br>
              <a:rPr lang="ru-RU" sz="2000" b="0"/>
            </a:br>
            <a:r>
              <a:rPr lang="ru-RU" sz="2000" b="0"/>
              <a:t>не нашли</a:t>
            </a:r>
            <a:endParaRPr lang="ru-RU" b="0"/>
          </a:p>
        </p:txBody>
      </p:sp>
      <p:sp>
        <p:nvSpPr>
          <p:cNvPr id="111" name="AutoShape 17"/>
          <p:cNvSpPr>
            <a:spLocks noChangeArrowheads="1"/>
          </p:cNvSpPr>
          <p:nvPr/>
        </p:nvSpPr>
        <p:spPr bwMode="auto">
          <a:xfrm>
            <a:off x="625475" y="1509713"/>
            <a:ext cx="2028825" cy="701675"/>
          </a:xfrm>
          <a:prstGeom prst="wedgeRoundRectCallout">
            <a:avLst>
              <a:gd name="adj1" fmla="val 92199"/>
              <a:gd name="adj2" fmla="val 51209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начать с 1-ого</a:t>
            </a:r>
            <a:endParaRPr lang="ru-RU" b="0"/>
          </a:p>
        </p:txBody>
      </p:sp>
      <p:sp>
        <p:nvSpPr>
          <p:cNvPr id="112" name="AutoShape 17"/>
          <p:cNvSpPr>
            <a:spLocks noChangeArrowheads="1"/>
          </p:cNvSpPr>
          <p:nvPr/>
        </p:nvSpPr>
        <p:spPr bwMode="auto">
          <a:xfrm>
            <a:off x="5984875" y="5497513"/>
            <a:ext cx="2028825" cy="788987"/>
          </a:xfrm>
          <a:prstGeom prst="wedgeRoundRectCallout">
            <a:avLst>
              <a:gd name="adj1" fmla="val -112444"/>
              <a:gd name="adj2" fmla="val -22999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перейти к следующему</a:t>
            </a:r>
            <a:endParaRPr lang="ru-RU" b="0"/>
          </a:p>
        </p:txBody>
      </p:sp>
      <p:sp>
        <p:nvSpPr>
          <p:cNvPr id="114" name="AutoShape 17"/>
          <p:cNvSpPr>
            <a:spLocks noChangeArrowheads="1"/>
          </p:cNvSpPr>
          <p:nvPr/>
        </p:nvSpPr>
        <p:spPr bwMode="auto">
          <a:xfrm>
            <a:off x="6708775" y="3822700"/>
            <a:ext cx="1952625" cy="558800"/>
          </a:xfrm>
          <a:prstGeom prst="wedgeRoundRectCallout">
            <a:avLst>
              <a:gd name="adj1" fmla="val -53828"/>
              <a:gd name="adj2" fmla="val 98642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нашли еще 1</a:t>
            </a:r>
            <a:endParaRPr lang="ru-RU" b="0"/>
          </a:p>
        </p:txBody>
      </p:sp>
      <p:sp>
        <p:nvSpPr>
          <p:cNvPr id="35" name="Прямоугольник 34"/>
          <p:cNvSpPr/>
          <p:nvPr/>
        </p:nvSpPr>
        <p:spPr>
          <a:xfrm>
            <a:off x="285720" y="928670"/>
            <a:ext cx="8572560" cy="578647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4" grpId="0" animBg="1"/>
      <p:bldP spid="38" grpId="0"/>
      <p:bldP spid="39" grpId="0"/>
      <p:bldP spid="42" grpId="0"/>
      <p:bldP spid="43" grpId="0"/>
      <p:bldP spid="49" grpId="0" build="p" animBg="1"/>
      <p:bldP spid="71" grpId="0" animBg="1"/>
      <p:bldP spid="77" grpId="0" animBg="1"/>
      <p:bldP spid="110" grpId="0" animBg="1"/>
      <p:bldP spid="111" grpId="0" animBg="1"/>
      <p:bldP spid="112" grpId="0" animBg="1"/>
      <p:bldP spid="1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2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>
            <a:normAutofit fontScale="90000"/>
          </a:bodyPr>
          <a:lstStyle/>
          <a:p>
            <a:pPr algn="ctr"/>
            <a:r>
              <a:rPr smtClean="0">
                <a:solidFill>
                  <a:schemeClr val="tx1"/>
                </a:solidFill>
              </a:rPr>
              <a:t>Подсчет элементов</a:t>
            </a:r>
          </a:p>
        </p:txBody>
      </p:sp>
      <p:sp>
        <p:nvSpPr>
          <p:cNvPr id="40963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4FCD7BF-3DBF-4D5F-94FE-8E83E4AED697}" type="slidenum">
              <a:rPr lang="ru-RU"/>
              <a:pPr/>
              <a:t>15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65163" y="954088"/>
            <a:ext cx="8047037" cy="50228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program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qq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15000"/>
              </a:spcBef>
              <a:defRPr/>
            </a:pPr>
            <a:r>
              <a:rPr lang="en-US" sz="2400" b="1" dirty="0">
                <a:latin typeface="Courier New" pitchFamily="49" charset="0"/>
              </a:rPr>
              <a:t>const N = 5;</a:t>
            </a:r>
            <a:endParaRPr lang="ru-RU" sz="2400" b="1" dirty="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 b="1" dirty="0" err="1">
                <a:latin typeface="Courier New" pitchFamily="49" charset="0"/>
              </a:rPr>
              <a:t>var</a:t>
            </a:r>
            <a:r>
              <a:rPr lang="en-US" sz="2400" b="1" dirty="0">
                <a:latin typeface="Courier New" pitchFamily="49" charset="0"/>
              </a:rPr>
              <a:t> A: array [1..N] of integer;</a:t>
            </a:r>
          </a:p>
          <a:p>
            <a:pPr>
              <a:spcBef>
                <a:spcPct val="15000"/>
              </a:spcBef>
              <a:defRPr/>
            </a:pPr>
            <a:r>
              <a:rPr lang="en-US" sz="2400" b="1" dirty="0">
                <a:latin typeface="Courier New" pitchFamily="49" charset="0"/>
              </a:rPr>
              <a:t>    </a:t>
            </a:r>
            <a:r>
              <a:rPr lang="en-US" sz="2400" b="1" dirty="0" err="1">
                <a:latin typeface="Courier New" pitchFamily="49" charset="0"/>
              </a:rPr>
              <a:t>i</a:t>
            </a:r>
            <a:r>
              <a:rPr lang="en-US" sz="2400" b="1" dirty="0">
                <a:latin typeface="Courier New" pitchFamily="49" charset="0"/>
              </a:rPr>
              <a:t>, count: integer;</a:t>
            </a:r>
            <a:endParaRPr lang="ru-RU" sz="2400" b="1" dirty="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 b="1" dirty="0">
                <a:latin typeface="Courier New" pitchFamily="49" charset="0"/>
              </a:rPr>
              <a:t>begin</a:t>
            </a:r>
          </a:p>
          <a:p>
            <a:pPr>
              <a:lnSpc>
                <a:spcPct val="125000"/>
              </a:lnSpc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>
                <a:solidFill>
                  <a:srgbClr val="3333FF"/>
                </a:solidFill>
                <a:latin typeface="Courier New" pitchFamily="49" charset="0"/>
                <a:cs typeface="Courier New" pitchFamily="49" charset="0"/>
              </a:rPr>
              <a:t>{ </a:t>
            </a:r>
            <a:r>
              <a:rPr lang="ru-RU" sz="2400" b="1" dirty="0">
                <a:solidFill>
                  <a:srgbClr val="3333FF"/>
                </a:solidFill>
                <a:latin typeface="Courier New" pitchFamily="49" charset="0"/>
                <a:cs typeface="Courier New" pitchFamily="49" charset="0"/>
              </a:rPr>
              <a:t>здесь надо заполнить массив</a:t>
            </a:r>
            <a:r>
              <a:rPr lang="en-US" sz="2400" b="1" dirty="0">
                <a:solidFill>
                  <a:srgbClr val="3333FF"/>
                </a:solidFill>
                <a:latin typeface="Courier New" pitchFamily="49" charset="0"/>
                <a:cs typeface="Courier New" pitchFamily="49" charset="0"/>
              </a:rPr>
              <a:t> }</a:t>
            </a:r>
            <a:endParaRPr lang="ru-RU" sz="2400" b="1" dirty="0">
              <a:solidFill>
                <a:srgbClr val="3333FF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count:=</a:t>
            </a:r>
            <a:r>
              <a:rPr lang="ru-RU" sz="2400" b="1" dirty="0"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0;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for </a:t>
            </a:r>
            <a:r>
              <a:rPr lang="de-DE" sz="2400" b="1" dirty="0">
                <a:latin typeface="Courier New" pitchFamily="49" charset="0"/>
                <a:cs typeface="Courier New" pitchFamily="49" charset="0"/>
              </a:rPr>
              <a:t>i:=1 </a:t>
            </a:r>
            <a:r>
              <a:rPr lang="de-DE" sz="2400" b="1" dirty="0" err="1">
                <a:latin typeface="Courier New" pitchFamily="49" charset="0"/>
                <a:cs typeface="Courier New" pitchFamily="49" charset="0"/>
              </a:rPr>
              <a:t>to</a:t>
            </a:r>
            <a:r>
              <a:rPr lang="ru-RU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400" b="1" dirty="0">
                <a:latin typeface="Courier New" pitchFamily="49" charset="0"/>
                <a:cs typeface="Courier New" pitchFamily="49" charset="0"/>
              </a:rPr>
              <a:t>N do</a:t>
            </a:r>
          </a:p>
          <a:p>
            <a:pPr>
              <a:lnSpc>
                <a:spcPct val="125000"/>
              </a:lnSpc>
              <a:defRPr/>
            </a:pPr>
            <a:r>
              <a:rPr lang="ru-RU" sz="2400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if </a:t>
            </a:r>
            <a:r>
              <a:rPr lang="de-DE" sz="2400" b="1" dirty="0">
                <a:latin typeface="Courier New" pitchFamily="49" charset="0"/>
                <a:cs typeface="Courier New" pitchFamily="49" charset="0"/>
              </a:rPr>
              <a:t>A[i]</a:t>
            </a:r>
            <a:r>
              <a:rPr lang="ru-RU" sz="2400" b="1" dirty="0">
                <a:cs typeface="Courier New" pitchFamily="49" charset="0"/>
              </a:rPr>
              <a:t> </a:t>
            </a:r>
            <a:r>
              <a:rPr lang="de-DE" sz="2400" b="1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ru-RU" sz="2400" b="1" dirty="0">
                <a:cs typeface="Courier New" pitchFamily="49" charset="0"/>
              </a:rPr>
              <a:t> </a:t>
            </a:r>
            <a:r>
              <a:rPr lang="ru-RU" sz="2400" b="1" dirty="0">
                <a:latin typeface="Courier New" pitchFamily="49" charset="0"/>
                <a:cs typeface="Courier New" pitchFamily="49" charset="0"/>
              </a:rPr>
              <a:t>0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then count:=</a:t>
            </a:r>
            <a:r>
              <a:rPr lang="ru-RU" sz="2400" b="1" dirty="0"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count</a:t>
            </a:r>
            <a:r>
              <a:rPr lang="ru-RU" sz="2400" b="1" dirty="0"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+</a:t>
            </a:r>
            <a:r>
              <a:rPr lang="ru-RU" sz="2400" b="1" dirty="0"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1;</a:t>
            </a:r>
          </a:p>
          <a:p>
            <a:pPr>
              <a:lnSpc>
                <a:spcPct val="125000"/>
              </a:lnSpc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writeln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('</a:t>
            </a:r>
            <a:r>
              <a:rPr lang="ru-RU" sz="2400" b="1" dirty="0">
                <a:latin typeface="Courier New" pitchFamily="49" charset="0"/>
                <a:cs typeface="Courier New" pitchFamily="49" charset="0"/>
              </a:rPr>
              <a:t>Нулевых элементов: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', count);</a:t>
            </a:r>
            <a:endParaRPr lang="de-DE" sz="2400" b="1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end.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2988" y="4003675"/>
            <a:ext cx="6591300" cy="10160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for </a:t>
            </a:r>
            <a:r>
              <a:rPr lang="de-DE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i:=1 </a:t>
            </a:r>
            <a:r>
              <a:rPr lang="de-DE" sz="2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to</a:t>
            </a:r>
            <a:r>
              <a:rPr lang="ru-RU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N do</a:t>
            </a:r>
          </a:p>
          <a:p>
            <a:pPr>
              <a:lnSpc>
                <a:spcPct val="12500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if </a:t>
            </a:r>
            <a:r>
              <a:rPr lang="de-DE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A[i]</a:t>
            </a:r>
            <a:r>
              <a:rPr lang="ru-RU" sz="2400" b="1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de-DE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ru-RU" sz="2400" b="1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then count:=</a:t>
            </a:r>
            <a:r>
              <a:rPr lang="ru-RU" sz="2400" b="1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count</a:t>
            </a:r>
            <a:r>
              <a:rPr lang="ru-RU" sz="2400" b="1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ru-RU" sz="2400" b="1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1;</a:t>
            </a:r>
          </a:p>
        </p:txBody>
      </p:sp>
      <p:sp>
        <p:nvSpPr>
          <p:cNvPr id="6" name="AutoShape 17"/>
          <p:cNvSpPr>
            <a:spLocks noChangeArrowheads="1"/>
          </p:cNvSpPr>
          <p:nvPr/>
        </p:nvSpPr>
        <p:spPr bwMode="auto">
          <a:xfrm>
            <a:off x="4921250" y="3727450"/>
            <a:ext cx="2830513" cy="701675"/>
          </a:xfrm>
          <a:prstGeom prst="wedgeRoundRectCallout">
            <a:avLst>
              <a:gd name="adj1" fmla="val -73643"/>
              <a:gd name="adj2" fmla="val 20440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перебираем все элементы массива</a:t>
            </a:r>
            <a:endParaRPr lang="ru-RU" b="0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928670"/>
            <a:ext cx="8572560" cy="578647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273050" y="254000"/>
            <a:ext cx="8870950" cy="5365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dirty="0" smtClean="0">
                <a:solidFill>
                  <a:schemeClr val="bg1"/>
                </a:solidFill>
              </a:rPr>
              <a:t>Поиск в массиве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540750" cy="415448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176213" indent="-176213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600" dirty="0">
                <a:solidFill>
                  <a:srgbClr val="3333FF"/>
                </a:solidFill>
              </a:rPr>
              <a:t>Задача </a:t>
            </a:r>
            <a:r>
              <a:rPr lang="ru-RU" altLang="ru-RU" sz="2600" b="0" dirty="0"/>
              <a:t>– найти в массиве элемент, равный </a:t>
            </a:r>
            <a:r>
              <a:rPr lang="en-US" altLang="ru-RU" sz="3000" dirty="0">
                <a:latin typeface="Courier New" panose="02070309020205020404" pitchFamily="49" charset="0"/>
              </a:rPr>
              <a:t>X</a:t>
            </a:r>
            <a:r>
              <a:rPr lang="en-US" altLang="ru-RU" sz="2600" b="0" dirty="0"/>
              <a:t>, </a:t>
            </a:r>
            <a:r>
              <a:rPr lang="ru-RU" altLang="ru-RU" sz="2600" b="0" dirty="0"/>
              <a:t>или установить, что его нет.</a:t>
            </a:r>
            <a:r>
              <a:rPr lang="ru-RU" altLang="ru-RU" sz="2600" dirty="0">
                <a:solidFill>
                  <a:srgbClr val="3333FF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2600" dirty="0">
                <a:solidFill>
                  <a:srgbClr val="3333FF"/>
                </a:solidFill>
              </a:rPr>
              <a:t>Пример: </a:t>
            </a:r>
            <a:r>
              <a:rPr lang="ru-RU" altLang="ru-RU" sz="2600" b="0" dirty="0"/>
              <a:t>если в классе ученик с фамилией </a:t>
            </a:r>
            <a:r>
              <a:rPr lang="ru-RU" altLang="ru-RU" sz="2600" b="0" dirty="0" err="1"/>
              <a:t>Пупкин</a:t>
            </a:r>
            <a:r>
              <a:rPr lang="ru-RU" altLang="ru-RU" sz="2600" b="0" dirty="0"/>
              <a:t>?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2600" dirty="0">
                <a:solidFill>
                  <a:srgbClr val="3333FF"/>
                </a:solidFill>
              </a:rPr>
              <a:t>Алгоритм:</a:t>
            </a:r>
            <a:endParaRPr lang="ru-RU" altLang="ru-RU" sz="2600" b="0" dirty="0"/>
          </a:p>
          <a:p>
            <a:pPr eaLnBrk="1" hangingPunct="1">
              <a:buFont typeface="Arial" panose="020B0604020202020204" pitchFamily="34" charset="0"/>
              <a:buAutoNum type="arabicParenR"/>
            </a:pPr>
            <a:r>
              <a:rPr lang="ru-RU" altLang="ru-RU" sz="2600" b="0" dirty="0"/>
              <a:t>начать с 1-ого элемента (</a:t>
            </a:r>
            <a:r>
              <a:rPr lang="en-US" altLang="ru-RU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i:=1</a:t>
            </a:r>
            <a:r>
              <a:rPr lang="ru-RU" altLang="ru-RU" sz="2600" b="0" dirty="0"/>
              <a:t>)</a:t>
            </a:r>
            <a:endParaRPr lang="en-US" altLang="ru-RU" sz="2600" b="0" dirty="0"/>
          </a:p>
          <a:p>
            <a:pPr eaLnBrk="1" hangingPunct="1">
              <a:buFont typeface="Arial" panose="020B0604020202020204" pitchFamily="34" charset="0"/>
              <a:buAutoNum type="arabicParenR"/>
            </a:pPr>
            <a:r>
              <a:rPr lang="ru-RU" altLang="ru-RU" sz="2600" b="0" dirty="0"/>
              <a:t>если очередной элемент (</a:t>
            </a:r>
            <a:r>
              <a:rPr lang="en-US" altLang="ru-RU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A[</a:t>
            </a:r>
            <a:r>
              <a:rPr lang="en-US" altLang="ru-RU" sz="2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ru-RU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r>
              <a:rPr lang="ru-RU" altLang="ru-RU" sz="2600" b="0" dirty="0"/>
              <a:t>)</a:t>
            </a:r>
            <a:r>
              <a:rPr lang="en-US" altLang="ru-RU" sz="2600" b="0" dirty="0"/>
              <a:t> </a:t>
            </a:r>
            <a:r>
              <a:rPr lang="ru-RU" altLang="ru-RU" sz="2600" b="0" dirty="0"/>
              <a:t>равен </a:t>
            </a:r>
            <a:r>
              <a:rPr lang="en-US" altLang="ru-RU" sz="2600" b="0" dirty="0"/>
              <a:t>X, </a:t>
            </a:r>
            <a:r>
              <a:rPr lang="ru-RU" altLang="ru-RU" sz="2600" b="0" dirty="0"/>
              <a:t>то </a:t>
            </a:r>
            <a:r>
              <a:rPr lang="en-US" altLang="ru-RU" sz="2600" b="0" dirty="0"/>
              <a:t>      	     	</a:t>
            </a:r>
            <a:r>
              <a:rPr lang="ru-RU" altLang="ru-RU" sz="2600" b="0" dirty="0"/>
              <a:t>закончить поиск</a:t>
            </a:r>
          </a:p>
          <a:p>
            <a:pPr eaLnBrk="1" hangingPunct="1"/>
            <a:r>
              <a:rPr lang="en-US" altLang="ru-RU" sz="2600" b="0" dirty="0"/>
              <a:t>      </a:t>
            </a:r>
            <a:r>
              <a:rPr lang="ru-RU" altLang="ru-RU" sz="2600" b="0" dirty="0"/>
              <a:t>иначе перейти к следующему элементу:</a:t>
            </a:r>
          </a:p>
          <a:p>
            <a:pPr eaLnBrk="1" hangingPunct="1"/>
            <a:r>
              <a:rPr lang="ru-RU" altLang="ru-RU" sz="2600" b="0" dirty="0"/>
              <a:t>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293831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2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>
            <a:normAutofit fontScale="90000"/>
          </a:bodyPr>
          <a:lstStyle/>
          <a:p>
            <a:r>
              <a:rPr altLang="ru-RU" dirty="0" smtClean="0">
                <a:solidFill>
                  <a:schemeClr val="bg1"/>
                </a:solidFill>
              </a:rPr>
              <a:t>Поиск элемента, равного </a:t>
            </a:r>
            <a:r>
              <a:rPr lang="en-US" altLang="ru-RU" dirty="0" smtClean="0">
                <a:solidFill>
                  <a:schemeClr val="bg1"/>
                </a:solidFill>
              </a:rPr>
              <a:t>X</a:t>
            </a:r>
            <a:endParaRPr altLang="ru-RU" dirty="0" smtClean="0">
              <a:solidFill>
                <a:schemeClr val="bg1"/>
              </a:solidFill>
            </a:endParaRPr>
          </a:p>
        </p:txBody>
      </p:sp>
      <p:sp>
        <p:nvSpPr>
          <p:cNvPr id="50179" name="Номер слайда 1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86C3A84-2189-4050-A9E3-DE8EB979F973}" type="slidenum">
              <a:rPr lang="ru-RU" altLang="ru-RU"/>
              <a:pPr eaLnBrk="1" hangingPunct="1"/>
              <a:t>17</a:t>
            </a:fld>
            <a:endParaRPr lang="ru-RU" altLang="ru-RU"/>
          </a:p>
        </p:txBody>
      </p:sp>
      <p:sp>
        <p:nvSpPr>
          <p:cNvPr id="27" name="Блок-схема: знак завершения 17"/>
          <p:cNvSpPr>
            <a:spLocks noChangeArrowheads="1"/>
          </p:cNvSpPr>
          <p:nvPr/>
        </p:nvSpPr>
        <p:spPr bwMode="auto">
          <a:xfrm>
            <a:off x="1493838" y="1052513"/>
            <a:ext cx="1393825" cy="390525"/>
          </a:xfrm>
          <a:prstGeom prst="flowChartTerminator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0" tIns="0" rIns="0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0" dirty="0"/>
              <a:t>начало</a:t>
            </a:r>
          </a:p>
        </p:txBody>
      </p:sp>
      <p:sp>
        <p:nvSpPr>
          <p:cNvPr id="28" name="Блок-схема: знак завершения 18"/>
          <p:cNvSpPr>
            <a:spLocks noChangeArrowheads="1"/>
          </p:cNvSpPr>
          <p:nvPr/>
        </p:nvSpPr>
        <p:spPr bwMode="auto">
          <a:xfrm>
            <a:off x="5534025" y="5014913"/>
            <a:ext cx="1393825" cy="390525"/>
          </a:xfrm>
          <a:prstGeom prst="flowChartTerminator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0" tIns="0" rIns="0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0"/>
              <a:t>конец</a:t>
            </a:r>
          </a:p>
        </p:txBody>
      </p:sp>
      <p:cxnSp>
        <p:nvCxnSpPr>
          <p:cNvPr id="36" name="Прямая со стрелкой 28"/>
          <p:cNvCxnSpPr>
            <a:cxnSpLocks noChangeShapeType="1"/>
            <a:stCxn id="77" idx="2"/>
          </p:cNvCxnSpPr>
          <p:nvPr/>
        </p:nvCxnSpPr>
        <p:spPr bwMode="auto">
          <a:xfrm rot="5400000" flipH="1">
            <a:off x="536575" y="4043363"/>
            <a:ext cx="2487613" cy="833437"/>
          </a:xfrm>
          <a:prstGeom prst="bentConnector5">
            <a:avLst>
              <a:gd name="adj1" fmla="val -9190"/>
              <a:gd name="adj2" fmla="val 208157"/>
              <a:gd name="adj3" fmla="val 100611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7" name="Прямая со стрелкой 31"/>
          <p:cNvCxnSpPr>
            <a:cxnSpLocks noChangeShapeType="1"/>
            <a:stCxn id="27" idx="2"/>
            <a:endCxn id="49" idx="0"/>
          </p:cNvCxnSpPr>
          <p:nvPr/>
        </p:nvCxnSpPr>
        <p:spPr bwMode="auto">
          <a:xfrm rot="16200000" flipH="1">
            <a:off x="1995487" y="1638301"/>
            <a:ext cx="396875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8" name="Блок-схема: процесс 33"/>
          <p:cNvSpPr>
            <a:spLocks noChangeArrowheads="1"/>
          </p:cNvSpPr>
          <p:nvPr/>
        </p:nvSpPr>
        <p:spPr bwMode="auto">
          <a:xfrm>
            <a:off x="1462088" y="4676775"/>
            <a:ext cx="752475" cy="406400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0"/>
              <a:t>нет</a:t>
            </a:r>
          </a:p>
        </p:txBody>
      </p:sp>
      <p:sp>
        <p:nvSpPr>
          <p:cNvPr id="39" name="Блок-схема: процесс 34"/>
          <p:cNvSpPr>
            <a:spLocks noChangeArrowheads="1"/>
          </p:cNvSpPr>
          <p:nvPr/>
        </p:nvSpPr>
        <p:spPr bwMode="auto">
          <a:xfrm>
            <a:off x="3162300" y="3875088"/>
            <a:ext cx="625475" cy="406400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0"/>
              <a:t>да</a:t>
            </a:r>
          </a:p>
        </p:txBody>
      </p:sp>
      <p:cxnSp>
        <p:nvCxnSpPr>
          <p:cNvPr id="41" name="Прямая со стрелкой 53"/>
          <p:cNvCxnSpPr>
            <a:cxnSpLocks noChangeShapeType="1"/>
          </p:cNvCxnSpPr>
          <p:nvPr/>
        </p:nvCxnSpPr>
        <p:spPr bwMode="auto">
          <a:xfrm rot="5400000">
            <a:off x="2018506" y="3744119"/>
            <a:ext cx="346075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2" name="Блок-схема: процесс 63"/>
          <p:cNvSpPr>
            <a:spLocks noChangeArrowheads="1"/>
          </p:cNvSpPr>
          <p:nvPr/>
        </p:nvSpPr>
        <p:spPr bwMode="auto">
          <a:xfrm>
            <a:off x="3027363" y="2814638"/>
            <a:ext cx="620712" cy="406400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0"/>
              <a:t>нет</a:t>
            </a:r>
          </a:p>
        </p:txBody>
      </p:sp>
      <p:sp>
        <p:nvSpPr>
          <p:cNvPr id="43" name="Блок-схема: процесс 64"/>
          <p:cNvSpPr>
            <a:spLocks noChangeArrowheads="1"/>
          </p:cNvSpPr>
          <p:nvPr/>
        </p:nvSpPr>
        <p:spPr bwMode="auto">
          <a:xfrm>
            <a:off x="1700213" y="3544888"/>
            <a:ext cx="463550" cy="406400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0"/>
              <a:t>да</a:t>
            </a:r>
          </a:p>
        </p:txBody>
      </p:sp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1363663" y="2859088"/>
            <a:ext cx="1654175" cy="712787"/>
            <a:chOff x="3055938" y="1906588"/>
            <a:chExt cx="2552700" cy="903287"/>
          </a:xfrm>
        </p:grpSpPr>
        <p:sp>
          <p:nvSpPr>
            <p:cNvPr id="50209" name="Блок-схема: решение 45"/>
            <p:cNvSpPr>
              <a:spLocks noChangeArrowheads="1"/>
            </p:cNvSpPr>
            <p:nvPr/>
          </p:nvSpPr>
          <p:spPr bwMode="auto">
            <a:xfrm>
              <a:off x="3055938" y="1906588"/>
              <a:ext cx="2552700" cy="903287"/>
            </a:xfrm>
            <a:prstGeom prst="flowChartDecision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200"/>
            </a:p>
          </p:txBody>
        </p:sp>
        <p:sp>
          <p:nvSpPr>
            <p:cNvPr id="50210" name="Прямоугольник 39"/>
            <p:cNvSpPr>
              <a:spLocks noChangeArrowheads="1"/>
            </p:cNvSpPr>
            <p:nvPr/>
          </p:nvSpPr>
          <p:spPr bwMode="auto">
            <a:xfrm>
              <a:off x="3300919" y="2083624"/>
              <a:ext cx="2150931" cy="400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 type="triangle" w="lg" len="lg"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200">
                  <a:latin typeface="Courier New" panose="02070309020205020404" pitchFamily="49" charset="0"/>
                  <a:cs typeface="Courier New" panose="02070309020205020404" pitchFamily="49" charset="0"/>
                </a:rPr>
                <a:t>i</a:t>
              </a:r>
              <a:r>
                <a:rPr lang="en-US" altLang="ru-RU" sz="2200">
                  <a:cs typeface="Courier New" panose="02070309020205020404" pitchFamily="49" charset="0"/>
                </a:rPr>
                <a:t> </a:t>
              </a:r>
              <a:r>
                <a:rPr lang="en-US" altLang="ru-RU" sz="2200">
                  <a:latin typeface="Courier New" panose="02070309020205020404" pitchFamily="49" charset="0"/>
                  <a:cs typeface="Courier New" panose="02070309020205020404" pitchFamily="49" charset="0"/>
                </a:rPr>
                <a:t>&lt;=</a:t>
              </a:r>
              <a:r>
                <a:rPr lang="en-US" altLang="ru-RU" sz="2200">
                  <a:cs typeface="Courier New" panose="02070309020205020404" pitchFamily="49" charset="0"/>
                </a:rPr>
                <a:t> </a:t>
              </a:r>
              <a:r>
                <a:rPr lang="en-US" altLang="ru-RU" sz="2200">
                  <a:latin typeface="Courier New" panose="02070309020205020404" pitchFamily="49" charset="0"/>
                  <a:cs typeface="Courier New" panose="02070309020205020404" pitchFamily="49" charset="0"/>
                </a:rPr>
                <a:t>N?</a:t>
              </a:r>
              <a:endParaRPr lang="ru-RU" altLang="ru-RU" sz="220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49" name="Блок-схема: процесс 20"/>
          <p:cNvSpPr>
            <a:spLocks noChangeArrowheads="1"/>
          </p:cNvSpPr>
          <p:nvPr/>
        </p:nvSpPr>
        <p:spPr bwMode="auto">
          <a:xfrm>
            <a:off x="1584325" y="1839913"/>
            <a:ext cx="1223963" cy="484187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400">
                <a:latin typeface="Courier New" panose="02070309020205020404" pitchFamily="49" charset="0"/>
                <a:cs typeface="Courier New" panose="02070309020205020404" pitchFamily="49" charset="0"/>
              </a:rPr>
              <a:t>i:=</a:t>
            </a:r>
            <a:r>
              <a:rPr lang="en-US" altLang="ru-RU" sz="2400">
                <a:cs typeface="Courier New" panose="02070309020205020404" pitchFamily="49" charset="0"/>
              </a:rPr>
              <a:t> </a:t>
            </a:r>
            <a:r>
              <a:rPr lang="en-US" altLang="ru-RU" sz="240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  <a:p>
            <a:pPr eaLnBrk="1" hangingPunct="1"/>
            <a:endParaRPr lang="ru-RU" altLang="ru-RU" sz="240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 eaLnBrk="1" hangingPunct="1"/>
            <a:endParaRPr lang="ru-RU" altLang="ru-RU" sz="24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53" name="Прямая со стрелкой 31"/>
          <p:cNvCxnSpPr>
            <a:cxnSpLocks noChangeShapeType="1"/>
            <a:stCxn id="49" idx="2"/>
          </p:cNvCxnSpPr>
          <p:nvPr/>
        </p:nvCxnSpPr>
        <p:spPr bwMode="auto">
          <a:xfrm rot="5400000">
            <a:off x="1926431" y="2588419"/>
            <a:ext cx="534988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pSp>
        <p:nvGrpSpPr>
          <p:cNvPr id="3" name="Группа 29"/>
          <p:cNvGrpSpPr>
            <a:grpSpLocks/>
          </p:cNvGrpSpPr>
          <p:nvPr/>
        </p:nvGrpSpPr>
        <p:grpSpPr bwMode="auto">
          <a:xfrm>
            <a:off x="1154113" y="3917950"/>
            <a:ext cx="2073275" cy="711200"/>
            <a:chOff x="3055938" y="1906588"/>
            <a:chExt cx="2552700" cy="903287"/>
          </a:xfrm>
        </p:grpSpPr>
        <p:sp>
          <p:nvSpPr>
            <p:cNvPr id="50207" name="Блок-схема: решение 62"/>
            <p:cNvSpPr>
              <a:spLocks noChangeArrowheads="1"/>
            </p:cNvSpPr>
            <p:nvPr/>
          </p:nvSpPr>
          <p:spPr bwMode="auto">
            <a:xfrm>
              <a:off x="3055938" y="1906588"/>
              <a:ext cx="2552700" cy="903287"/>
            </a:xfrm>
            <a:prstGeom prst="flowChartDecision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200"/>
            </a:p>
          </p:txBody>
        </p:sp>
        <p:sp>
          <p:nvSpPr>
            <p:cNvPr id="50208" name="Прямоугольник 39"/>
            <p:cNvSpPr>
              <a:spLocks noChangeArrowheads="1"/>
            </p:cNvSpPr>
            <p:nvPr/>
          </p:nvSpPr>
          <p:spPr bwMode="auto">
            <a:xfrm>
              <a:off x="3274853" y="2102166"/>
              <a:ext cx="2150054" cy="403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 type="triangle" w="lg" len="lg"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200">
                  <a:latin typeface="Courier New" panose="02070309020205020404" pitchFamily="49" charset="0"/>
                  <a:cs typeface="Courier New" panose="02070309020205020404" pitchFamily="49" charset="0"/>
                </a:rPr>
                <a:t>A[i]</a:t>
              </a:r>
              <a:r>
                <a:rPr lang="en-US" altLang="ru-RU" sz="2200">
                  <a:cs typeface="Courier New" panose="02070309020205020404" pitchFamily="49" charset="0"/>
                </a:rPr>
                <a:t> </a:t>
              </a:r>
              <a:r>
                <a:rPr lang="en-US" altLang="ru-RU" sz="2200">
                  <a:latin typeface="Courier New" panose="02070309020205020404" pitchFamily="49" charset="0"/>
                  <a:cs typeface="Courier New" panose="02070309020205020404" pitchFamily="49" charset="0"/>
                </a:rPr>
                <a:t>=</a:t>
              </a:r>
              <a:r>
                <a:rPr lang="en-US" altLang="ru-RU" sz="2200">
                  <a:cs typeface="Courier New" panose="02070309020205020404" pitchFamily="49" charset="0"/>
                </a:rPr>
                <a:t> </a:t>
              </a:r>
              <a:r>
                <a:rPr lang="en-US" altLang="ru-RU" sz="2200">
                  <a:latin typeface="Courier New" panose="02070309020205020404" pitchFamily="49" charset="0"/>
                  <a:cs typeface="Courier New" panose="02070309020205020404" pitchFamily="49" charset="0"/>
                </a:rPr>
                <a:t>X?</a:t>
              </a:r>
              <a:endParaRPr lang="ru-RU" altLang="ru-RU" sz="220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cxnSp>
        <p:nvCxnSpPr>
          <p:cNvPr id="67" name="Прямая со стрелкой 53"/>
          <p:cNvCxnSpPr>
            <a:cxnSpLocks noChangeShapeType="1"/>
            <a:endCxn id="77" idx="0"/>
          </p:cNvCxnSpPr>
          <p:nvPr/>
        </p:nvCxnSpPr>
        <p:spPr bwMode="auto">
          <a:xfrm rot="16200000" flipH="1">
            <a:off x="1900237" y="4919663"/>
            <a:ext cx="587375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77" name="Блок-схема: процесс 20"/>
          <p:cNvSpPr>
            <a:spLocks noChangeArrowheads="1"/>
          </p:cNvSpPr>
          <p:nvPr/>
        </p:nvSpPr>
        <p:spPr bwMode="auto">
          <a:xfrm>
            <a:off x="1301750" y="5216525"/>
            <a:ext cx="1789113" cy="487363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200">
                <a:latin typeface="Courier New" panose="02070309020205020404" pitchFamily="49" charset="0"/>
                <a:cs typeface="Courier New" panose="02070309020205020404" pitchFamily="49" charset="0"/>
              </a:rPr>
              <a:t>i:=</a:t>
            </a:r>
            <a:r>
              <a:rPr lang="en-US" altLang="ru-RU" sz="2200">
                <a:cs typeface="Courier New" panose="02070309020205020404" pitchFamily="49" charset="0"/>
              </a:rPr>
              <a:t> </a:t>
            </a:r>
            <a:r>
              <a:rPr lang="en-US" altLang="ru-RU" sz="220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ru-RU" sz="2200">
                <a:cs typeface="Courier New" panose="02070309020205020404" pitchFamily="49" charset="0"/>
              </a:rPr>
              <a:t> </a:t>
            </a:r>
            <a:r>
              <a:rPr lang="en-US" altLang="ru-RU" sz="2200"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en-US" altLang="ru-RU" sz="2200">
                <a:cs typeface="Courier New" panose="02070309020205020404" pitchFamily="49" charset="0"/>
              </a:rPr>
              <a:t> </a:t>
            </a:r>
            <a:r>
              <a:rPr lang="en-US" altLang="ru-RU" sz="220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  <a:p>
            <a:pPr eaLnBrk="1" hangingPunct="1"/>
            <a:endParaRPr lang="ru-RU" altLang="ru-RU" sz="220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 eaLnBrk="1" hangingPunct="1"/>
            <a:endParaRPr lang="ru-RU" altLang="ru-RU" sz="22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1" name="AutoShape 17"/>
          <p:cNvSpPr>
            <a:spLocks noChangeArrowheads="1"/>
          </p:cNvSpPr>
          <p:nvPr/>
        </p:nvSpPr>
        <p:spPr bwMode="auto">
          <a:xfrm>
            <a:off x="3687763" y="1263650"/>
            <a:ext cx="2028825" cy="701675"/>
          </a:xfrm>
          <a:prstGeom prst="wedgeRoundRectCallout">
            <a:avLst>
              <a:gd name="adj1" fmla="val -96667"/>
              <a:gd name="adj2" fmla="val 59484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>
                <a:latin typeface="Arial" charset="0"/>
              </a:rPr>
              <a:t>начать с 1-ого</a:t>
            </a:r>
            <a:endParaRPr lang="ru-RU" b="0">
              <a:latin typeface="Arial" charset="0"/>
            </a:endParaRPr>
          </a:p>
        </p:txBody>
      </p:sp>
      <p:sp>
        <p:nvSpPr>
          <p:cNvPr id="112" name="AutoShape 17"/>
          <p:cNvSpPr>
            <a:spLocks noChangeArrowheads="1"/>
          </p:cNvSpPr>
          <p:nvPr/>
        </p:nvSpPr>
        <p:spPr bwMode="auto">
          <a:xfrm>
            <a:off x="3379788" y="4735513"/>
            <a:ext cx="2028825" cy="788987"/>
          </a:xfrm>
          <a:prstGeom prst="wedgeRoundRectCallout">
            <a:avLst>
              <a:gd name="adj1" fmla="val -73813"/>
              <a:gd name="adj2" fmla="val 35868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>
                <a:latin typeface="Arial" charset="0"/>
              </a:rPr>
              <a:t>перейти к следующему</a:t>
            </a:r>
            <a:endParaRPr lang="ru-RU" b="0">
              <a:latin typeface="Arial" charset="0"/>
            </a:endParaRPr>
          </a:p>
        </p:txBody>
      </p:sp>
      <p:sp>
        <p:nvSpPr>
          <p:cNvPr id="48" name="AutoShape 9"/>
          <p:cNvSpPr>
            <a:spLocks noChangeArrowheads="1"/>
          </p:cNvSpPr>
          <p:nvPr/>
        </p:nvSpPr>
        <p:spPr bwMode="auto">
          <a:xfrm>
            <a:off x="3560763" y="2982913"/>
            <a:ext cx="2305050" cy="458787"/>
          </a:xfrm>
          <a:prstGeom prst="flowChartInputOutput">
            <a:avLst/>
          </a:prstGeom>
          <a:solidFill>
            <a:srgbClr val="E6E6FF"/>
          </a:solidFill>
          <a:ln w="12700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200" b="0">
                <a:solidFill>
                  <a:srgbClr val="FF0000"/>
                </a:solidFill>
              </a:rPr>
              <a:t>‘</a:t>
            </a:r>
            <a:r>
              <a:rPr lang="ru-RU" altLang="ru-RU" sz="2200" b="0">
                <a:solidFill>
                  <a:srgbClr val="FF0000"/>
                </a:solidFill>
              </a:rPr>
              <a:t>Не нашли</a:t>
            </a:r>
            <a:r>
              <a:rPr lang="en-US" altLang="ru-RU" sz="2200" b="0">
                <a:solidFill>
                  <a:srgbClr val="FF0000"/>
                </a:solidFill>
              </a:rPr>
              <a:t>’</a:t>
            </a:r>
            <a:endParaRPr lang="ru-RU" altLang="ru-RU" sz="2200">
              <a:solidFill>
                <a:srgbClr val="FF0000"/>
              </a:solidFill>
              <a:latin typeface="Courier New" panose="02070309020205020404" pitchFamily="49" charset="0"/>
            </a:endParaRPr>
          </a:p>
        </p:txBody>
      </p:sp>
      <p:cxnSp>
        <p:nvCxnSpPr>
          <p:cNvPr id="50" name="Прямая со стрелкой 52"/>
          <p:cNvCxnSpPr>
            <a:cxnSpLocks noChangeShapeType="1"/>
          </p:cNvCxnSpPr>
          <p:nvPr/>
        </p:nvCxnSpPr>
        <p:spPr bwMode="auto">
          <a:xfrm>
            <a:off x="3003550" y="3214688"/>
            <a:ext cx="788988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2" name="Прямая со стрелкой 52"/>
          <p:cNvCxnSpPr>
            <a:cxnSpLocks noChangeShapeType="1"/>
            <a:endCxn id="55" idx="2"/>
          </p:cNvCxnSpPr>
          <p:nvPr/>
        </p:nvCxnSpPr>
        <p:spPr bwMode="auto">
          <a:xfrm flipV="1">
            <a:off x="3227388" y="4271963"/>
            <a:ext cx="563562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55" name="AutoShape 9"/>
          <p:cNvSpPr>
            <a:spLocks noChangeArrowheads="1"/>
          </p:cNvSpPr>
          <p:nvPr/>
        </p:nvSpPr>
        <p:spPr bwMode="auto">
          <a:xfrm>
            <a:off x="3560763" y="4043363"/>
            <a:ext cx="2305050" cy="458787"/>
          </a:xfrm>
          <a:prstGeom prst="flowChartInputOutput">
            <a:avLst/>
          </a:prstGeom>
          <a:solidFill>
            <a:srgbClr val="E6E6FF"/>
          </a:solidFill>
          <a:ln w="12700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200" b="0">
                <a:solidFill>
                  <a:srgbClr val="008000"/>
                </a:solidFill>
              </a:rPr>
              <a:t>‘</a:t>
            </a:r>
            <a:r>
              <a:rPr lang="ru-RU" altLang="ru-RU" sz="2200" b="0">
                <a:solidFill>
                  <a:srgbClr val="008000"/>
                </a:solidFill>
              </a:rPr>
              <a:t>Есть!</a:t>
            </a:r>
            <a:r>
              <a:rPr lang="en-US" altLang="ru-RU" sz="2200" b="0">
                <a:solidFill>
                  <a:srgbClr val="008000"/>
                </a:solidFill>
              </a:rPr>
              <a:t>’</a:t>
            </a:r>
            <a:endParaRPr lang="ru-RU" altLang="ru-RU" sz="2200">
              <a:solidFill>
                <a:srgbClr val="008000"/>
              </a:solidFill>
              <a:latin typeface="Courier New" panose="02070309020205020404" pitchFamily="49" charset="0"/>
            </a:endParaRPr>
          </a:p>
        </p:txBody>
      </p:sp>
      <p:cxnSp>
        <p:nvCxnSpPr>
          <p:cNvPr id="60" name="Соединительная линия уступом 59"/>
          <p:cNvCxnSpPr>
            <a:cxnSpLocks noChangeShapeType="1"/>
            <a:stCxn id="48" idx="5"/>
            <a:endCxn id="28" idx="0"/>
          </p:cNvCxnSpPr>
          <p:nvPr/>
        </p:nvCxnSpPr>
        <p:spPr bwMode="auto">
          <a:xfrm>
            <a:off x="5635625" y="3211513"/>
            <a:ext cx="595313" cy="18034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62" name="Овал 24"/>
          <p:cNvSpPr>
            <a:spLocks noChangeArrowheads="1"/>
          </p:cNvSpPr>
          <p:nvPr/>
        </p:nvSpPr>
        <p:spPr bwMode="auto">
          <a:xfrm>
            <a:off x="6208713" y="4249738"/>
            <a:ext cx="44450" cy="46037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63" name="Прямая со стрелкой 53"/>
          <p:cNvCxnSpPr>
            <a:cxnSpLocks noChangeShapeType="1"/>
            <a:stCxn id="55" idx="5"/>
          </p:cNvCxnSpPr>
          <p:nvPr/>
        </p:nvCxnSpPr>
        <p:spPr bwMode="auto">
          <a:xfrm>
            <a:off x="5635625" y="4271963"/>
            <a:ext cx="604838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5375275" y="5681663"/>
            <a:ext cx="3449638" cy="663575"/>
            <a:chOff x="429" y="3183"/>
            <a:chExt cx="2173" cy="418"/>
          </a:xfrm>
        </p:grpSpPr>
        <p:sp>
          <p:nvSpPr>
            <p:cNvPr id="50205" name="Text Box 27"/>
            <p:cNvSpPr txBox="1">
              <a:spLocks noChangeArrowheads="1"/>
            </p:cNvSpPr>
            <p:nvPr/>
          </p:nvSpPr>
          <p:spPr bwMode="auto">
            <a:xfrm>
              <a:off x="723" y="3250"/>
              <a:ext cx="1879" cy="29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altLang="ru-RU" sz="2400" b="0"/>
                <a:t>   Как найти номер</a:t>
              </a:r>
              <a:r>
                <a:rPr lang="en-US" altLang="ru-RU" sz="2400" b="0"/>
                <a:t>?</a:t>
              </a:r>
              <a:endParaRPr lang="ru-RU" altLang="ru-RU" sz="2400" b="0"/>
            </a:p>
          </p:txBody>
        </p:sp>
        <p:sp>
          <p:nvSpPr>
            <p:cNvPr id="50206" name="Oval 28"/>
            <p:cNvSpPr>
              <a:spLocks noChangeArrowheads="1"/>
            </p:cNvSpPr>
            <p:nvPr/>
          </p:nvSpPr>
          <p:spPr bwMode="auto">
            <a:xfrm>
              <a:off x="429" y="3183"/>
              <a:ext cx="430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ru-RU" sz="4400">
                  <a:solidFill>
                    <a:schemeClr val="bg1"/>
                  </a:solidFill>
                  <a:latin typeface="Arial Black" panose="020B0A04020102020204" pitchFamily="34" charset="0"/>
                </a:rPr>
                <a:t>?</a:t>
              </a:r>
              <a:endParaRPr lang="ru-RU" altLang="ru-RU" sz="440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44589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8" grpId="0"/>
      <p:bldP spid="39" grpId="0"/>
      <p:bldP spid="42" grpId="0"/>
      <p:bldP spid="43" grpId="0"/>
      <p:bldP spid="49" grpId="0" animBg="1"/>
      <p:bldP spid="77" grpId="0" animBg="1"/>
      <p:bldP spid="111" grpId="0" animBg="1"/>
      <p:bldP spid="112" grpId="0" animBg="1"/>
      <p:bldP spid="48" grpId="0" animBg="1"/>
      <p:bldP spid="55" grpId="0" animBg="1"/>
      <p:bldP spid="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7"/>
          <p:cNvSpPr>
            <a:spLocks noGrp="1"/>
          </p:cNvSpPr>
          <p:nvPr>
            <p:ph type="title"/>
          </p:nvPr>
        </p:nvSpPr>
        <p:spPr>
          <a:xfrm>
            <a:off x="119881" y="376064"/>
            <a:ext cx="8870950" cy="5365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altLang="ru-RU" dirty="0" smtClean="0">
                <a:solidFill>
                  <a:schemeClr val="bg1"/>
                </a:solidFill>
              </a:rPr>
              <a:t>Поиск элемента в массиве</a:t>
            </a:r>
          </a:p>
        </p:txBody>
      </p:sp>
      <p:sp>
        <p:nvSpPr>
          <p:cNvPr id="5120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BBCB90D-AF90-4166-B4A5-67D6B646E1E2}" type="slidenum">
              <a:rPr lang="ru-RU" altLang="ru-RU"/>
              <a:pPr eaLnBrk="1" hangingPunct="1"/>
              <a:t>18</a:t>
            </a:fld>
            <a:endParaRPr lang="ru-RU" altLang="ru-RU"/>
          </a:p>
        </p:txBody>
      </p:sp>
      <p:sp>
        <p:nvSpPr>
          <p:cNvPr id="480269" name="Rectangle 13"/>
          <p:cNvSpPr>
            <a:spLocks noChangeArrowheads="1"/>
          </p:cNvSpPr>
          <p:nvPr/>
        </p:nvSpPr>
        <p:spPr bwMode="auto">
          <a:xfrm>
            <a:off x="467544" y="980728"/>
            <a:ext cx="8175625" cy="5222875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>
              <a:spcBef>
                <a:spcPts val="200"/>
              </a:spcBef>
              <a:defRPr/>
            </a:pPr>
            <a:r>
              <a:rPr lang="de-DE" sz="2400" b="1" dirty="0" err="1">
                <a:latin typeface="Courier New" pitchFamily="49" charset="0"/>
              </a:rPr>
              <a:t>program</a:t>
            </a:r>
            <a:r>
              <a:rPr lang="ru-RU" sz="2400" b="1" dirty="0">
                <a:latin typeface="Courier New" pitchFamily="49" charset="0"/>
              </a:rPr>
              <a:t> </a:t>
            </a:r>
            <a:r>
              <a:rPr lang="en-US" sz="2400" b="1" dirty="0" err="1">
                <a:latin typeface="Courier New" pitchFamily="49" charset="0"/>
              </a:rPr>
              <a:t>qq</a:t>
            </a:r>
            <a:r>
              <a:rPr lang="de-DE" sz="2400" b="1" dirty="0">
                <a:latin typeface="Courier New" pitchFamily="49" charset="0"/>
              </a:rPr>
              <a:t>;</a:t>
            </a:r>
          </a:p>
          <a:p>
            <a:pPr>
              <a:spcBef>
                <a:spcPts val="200"/>
              </a:spcBef>
              <a:defRPr/>
            </a:pPr>
            <a:r>
              <a:rPr lang="de-DE" sz="2400" b="1" dirty="0" err="1">
                <a:latin typeface="Courier New" pitchFamily="49" charset="0"/>
              </a:rPr>
              <a:t>const</a:t>
            </a:r>
            <a:r>
              <a:rPr lang="de-DE" sz="2400" b="1" dirty="0">
                <a:latin typeface="Courier New" pitchFamily="49" charset="0"/>
              </a:rPr>
              <a:t> N=5;</a:t>
            </a:r>
          </a:p>
          <a:p>
            <a:pPr>
              <a:spcBef>
                <a:spcPts val="200"/>
              </a:spcBef>
              <a:defRPr/>
            </a:pPr>
            <a:r>
              <a:rPr lang="de-DE" sz="2400" b="1" dirty="0" err="1">
                <a:latin typeface="Courier New" pitchFamily="49" charset="0"/>
              </a:rPr>
              <a:t>var</a:t>
            </a:r>
            <a:r>
              <a:rPr lang="de-DE" sz="2400" b="1" dirty="0">
                <a:latin typeface="Courier New" pitchFamily="49" charset="0"/>
              </a:rPr>
              <a:t> a:array[1..N] </a:t>
            </a:r>
            <a:r>
              <a:rPr lang="de-DE" sz="2400" b="1" dirty="0" err="1">
                <a:latin typeface="Courier New" pitchFamily="49" charset="0"/>
              </a:rPr>
              <a:t>of</a:t>
            </a:r>
            <a:r>
              <a:rPr lang="de-DE" sz="2400" b="1" dirty="0">
                <a:latin typeface="Courier New" pitchFamily="49" charset="0"/>
              </a:rPr>
              <a:t> integer;</a:t>
            </a:r>
          </a:p>
          <a:p>
            <a:pPr>
              <a:spcBef>
                <a:spcPts val="200"/>
              </a:spcBef>
              <a:defRPr/>
            </a:pPr>
            <a:r>
              <a:rPr lang="de-DE" sz="2400" b="1" dirty="0">
                <a:latin typeface="Courier New" pitchFamily="49" charset="0"/>
              </a:rPr>
              <a:t>    i, X: integer;</a:t>
            </a:r>
          </a:p>
          <a:p>
            <a:pPr>
              <a:spcBef>
                <a:spcPts val="200"/>
              </a:spcBef>
              <a:defRPr/>
            </a:pPr>
            <a:r>
              <a:rPr lang="de-DE" sz="2400" b="1" dirty="0" err="1">
                <a:latin typeface="Courier New" pitchFamily="49" charset="0"/>
              </a:rPr>
              <a:t>begin</a:t>
            </a:r>
            <a:r>
              <a:rPr lang="de-DE" sz="2400" b="1" dirty="0">
                <a:latin typeface="Courier New" pitchFamily="49" charset="0"/>
              </a:rPr>
              <a:t> </a:t>
            </a:r>
          </a:p>
          <a:p>
            <a:pPr>
              <a:spcBef>
                <a:spcPts val="200"/>
              </a:spcBef>
              <a:defRPr/>
            </a:pPr>
            <a:r>
              <a:rPr lang="de-DE" sz="2400" b="1" dirty="0">
                <a:solidFill>
                  <a:srgbClr val="3333FF"/>
                </a:solidFill>
                <a:latin typeface="Courier New" pitchFamily="49" charset="0"/>
              </a:rPr>
              <a:t>  { </a:t>
            </a:r>
            <a:r>
              <a:rPr lang="ru-RU" sz="2400" b="1" dirty="0">
                <a:solidFill>
                  <a:srgbClr val="3333FF"/>
                </a:solidFill>
                <a:latin typeface="Courier New" pitchFamily="49" charset="0"/>
              </a:rPr>
              <a:t>здесь надо заполнить массив </a:t>
            </a:r>
            <a:r>
              <a:rPr lang="de-DE" sz="2400" b="1" dirty="0">
                <a:solidFill>
                  <a:srgbClr val="3333FF"/>
                </a:solidFill>
                <a:latin typeface="Courier New" pitchFamily="49" charset="0"/>
              </a:rPr>
              <a:t>}</a:t>
            </a:r>
          </a:p>
          <a:p>
            <a:pPr>
              <a:spcBef>
                <a:spcPts val="200"/>
              </a:spcBef>
              <a:defRPr/>
            </a:pPr>
            <a:r>
              <a:rPr lang="de-DE" sz="2400" b="1" dirty="0">
                <a:latin typeface="Courier New" pitchFamily="49" charset="0"/>
              </a:rPr>
              <a:t>  i:=1;</a:t>
            </a:r>
          </a:p>
          <a:p>
            <a:pPr>
              <a:spcBef>
                <a:spcPts val="200"/>
              </a:spcBef>
              <a:defRPr/>
            </a:pPr>
            <a:r>
              <a:rPr lang="de-DE" sz="2400" b="1" dirty="0">
                <a:latin typeface="Courier New" pitchFamily="49" charset="0"/>
              </a:rPr>
              <a:t>  </a:t>
            </a:r>
            <a:r>
              <a:rPr lang="de-DE" sz="2400" b="1" dirty="0" err="1">
                <a:latin typeface="Courier New" pitchFamily="49" charset="0"/>
              </a:rPr>
              <a:t>while</a:t>
            </a:r>
            <a:r>
              <a:rPr lang="de-DE" sz="2400" b="1" dirty="0">
                <a:latin typeface="Courier New" pitchFamily="49" charset="0"/>
              </a:rPr>
              <a:t> A[i]&lt;&gt;X do</a:t>
            </a:r>
          </a:p>
          <a:p>
            <a:pPr>
              <a:spcBef>
                <a:spcPts val="200"/>
              </a:spcBef>
              <a:defRPr/>
            </a:pPr>
            <a:r>
              <a:rPr lang="de-DE" sz="2400" b="1" dirty="0">
                <a:latin typeface="Courier New" pitchFamily="49" charset="0"/>
              </a:rPr>
              <a:t>    i:=i+1;</a:t>
            </a:r>
            <a:endParaRPr lang="ru-RU" sz="2400" b="1" dirty="0">
              <a:latin typeface="Courier New" pitchFamily="49" charset="0"/>
            </a:endParaRPr>
          </a:p>
          <a:p>
            <a:pPr>
              <a:spcBef>
                <a:spcPts val="200"/>
              </a:spcBef>
              <a:defRPr/>
            </a:pPr>
            <a:r>
              <a:rPr lang="en-US" sz="2400" b="1" dirty="0">
                <a:latin typeface="Courier New" pitchFamily="49" charset="0"/>
              </a:rPr>
              <a:t> </a:t>
            </a:r>
            <a:r>
              <a:rPr lang="ru-RU" sz="2400" b="1" dirty="0">
                <a:latin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</a:rPr>
              <a:t>if </a:t>
            </a:r>
            <a:r>
              <a:rPr lang="en-US" sz="2400" b="1" dirty="0" err="1">
                <a:latin typeface="Courier New" pitchFamily="49" charset="0"/>
              </a:rPr>
              <a:t>i</a:t>
            </a:r>
            <a:r>
              <a:rPr lang="en-US" sz="2400" b="1" dirty="0">
                <a:latin typeface="Courier New" pitchFamily="49" charset="0"/>
              </a:rPr>
              <a:t> &lt;= N then</a:t>
            </a:r>
          </a:p>
          <a:p>
            <a:pPr>
              <a:spcBef>
                <a:spcPts val="200"/>
              </a:spcBef>
              <a:defRPr/>
            </a:pPr>
            <a:r>
              <a:rPr lang="en-US" sz="2400" b="1" dirty="0">
                <a:latin typeface="Courier New" pitchFamily="49" charset="0"/>
              </a:rPr>
              <a:t>       </a:t>
            </a:r>
            <a:r>
              <a:rPr lang="en-US" sz="2400" b="1" dirty="0" err="1">
                <a:latin typeface="Courier New" pitchFamily="49" charset="0"/>
              </a:rPr>
              <a:t>writeln</a:t>
            </a:r>
            <a:r>
              <a:rPr lang="en-US" sz="2400" b="1" dirty="0">
                <a:latin typeface="Courier New" pitchFamily="49" charset="0"/>
              </a:rPr>
              <a:t>('A[', </a:t>
            </a:r>
            <a:r>
              <a:rPr lang="en-US" sz="2400" b="1" dirty="0" err="1">
                <a:latin typeface="Courier New" pitchFamily="49" charset="0"/>
              </a:rPr>
              <a:t>i</a:t>
            </a:r>
            <a:r>
              <a:rPr lang="en-US" sz="2400" b="1" dirty="0">
                <a:latin typeface="Courier New" pitchFamily="49" charset="0"/>
              </a:rPr>
              <a:t>, ']=', X)</a:t>
            </a:r>
          </a:p>
          <a:p>
            <a:pPr>
              <a:spcBef>
                <a:spcPts val="200"/>
              </a:spcBef>
              <a:defRPr/>
            </a:pPr>
            <a:r>
              <a:rPr lang="en-US" sz="2400" b="1" dirty="0">
                <a:latin typeface="Courier New" pitchFamily="49" charset="0"/>
              </a:rPr>
              <a:t>  else </a:t>
            </a:r>
            <a:r>
              <a:rPr lang="en-US" sz="2400" b="1" dirty="0" err="1">
                <a:latin typeface="Courier New" pitchFamily="49" charset="0"/>
              </a:rPr>
              <a:t>writeln</a:t>
            </a:r>
            <a:r>
              <a:rPr lang="en-US" sz="2400" b="1" dirty="0">
                <a:latin typeface="Courier New" pitchFamily="49" charset="0"/>
              </a:rPr>
              <a:t>('</a:t>
            </a:r>
            <a:r>
              <a:rPr lang="ru-RU" sz="2400" b="1" dirty="0">
                <a:latin typeface="Courier New" pitchFamily="49" charset="0"/>
              </a:rPr>
              <a:t>Не нашли...</a:t>
            </a:r>
            <a:r>
              <a:rPr lang="en-US" sz="2400" b="1" dirty="0">
                <a:latin typeface="Courier New" pitchFamily="49" charset="0"/>
              </a:rPr>
              <a:t>');</a:t>
            </a:r>
          </a:p>
          <a:p>
            <a:pPr>
              <a:spcBef>
                <a:spcPts val="200"/>
              </a:spcBef>
              <a:defRPr/>
            </a:pPr>
            <a:r>
              <a:rPr lang="en-US" sz="2400" b="1" dirty="0">
                <a:latin typeface="Courier New" pitchFamily="49" charset="0"/>
              </a:rPr>
              <a:t>end.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884363" y="3768725"/>
            <a:ext cx="3687762" cy="3683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2400" dirty="0">
                <a:solidFill>
                  <a:srgbClr val="000000"/>
                </a:solidFill>
                <a:latin typeface="Courier New" pitchFamily="49" charset="0"/>
              </a:rPr>
              <a:t>(i&lt;=N) </a:t>
            </a:r>
            <a:r>
              <a:rPr lang="de-DE" sz="2400" dirty="0" err="1">
                <a:solidFill>
                  <a:srgbClr val="000000"/>
                </a:solidFill>
                <a:latin typeface="Courier New" pitchFamily="49" charset="0"/>
              </a:rPr>
              <a:t>and</a:t>
            </a:r>
            <a:r>
              <a:rPr lang="de-DE" sz="2400" dirty="0">
                <a:solidFill>
                  <a:srgbClr val="000000"/>
                </a:solidFill>
                <a:latin typeface="Courier New" pitchFamily="49" charset="0"/>
              </a:rPr>
              <a:t> (A[i]&lt;&gt;X)</a:t>
            </a:r>
            <a:endParaRPr lang="ru-RU" dirty="0">
              <a:latin typeface="Arial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605463" y="3727450"/>
            <a:ext cx="554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ru-RU" sz="2400">
                <a:latin typeface="Courier New" panose="02070309020205020404" pitchFamily="49" charset="0"/>
              </a:rPr>
              <a:t>do</a:t>
            </a:r>
            <a:endParaRPr lang="ru-RU" altLang="ru-RU" sz="2400"/>
          </a:p>
        </p:txBody>
      </p:sp>
    </p:spTree>
    <p:extLst>
      <p:ext uri="{BB962C8B-B14F-4D97-AF65-F5344CB8AC3E}">
        <p14:creationId xmlns="" xmlns:p14="http://schemas.microsoft.com/office/powerpoint/2010/main" val="193244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02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0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0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0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80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80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80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80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802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802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802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0269" grpId="0" build="p" animBg="1"/>
      <p:bldP spid="17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Задачи обработки массивов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6"/>
          <p:cNvSpPr>
            <a:spLocks noGrp="1"/>
          </p:cNvSpPr>
          <p:nvPr>
            <p:ph type="title"/>
          </p:nvPr>
        </p:nvSpPr>
        <p:spPr>
          <a:xfrm>
            <a:off x="273050" y="188640"/>
            <a:ext cx="8870950" cy="5365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bg1"/>
                </a:solidFill>
              </a:rPr>
              <a:t>Массивы</a:t>
            </a:r>
            <a:endParaRPr dirty="0" smtClean="0">
              <a:solidFill>
                <a:schemeClr val="bg1"/>
              </a:solidFill>
            </a:endParaRPr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778D7DA-AC45-4B4F-9987-27CD650274FE}" type="slidenum">
              <a:rPr lang="ru-RU"/>
              <a:pPr/>
              <a:t>2</a:t>
            </a:fld>
            <a:endParaRPr lang="ru-RU"/>
          </a:p>
        </p:txBody>
      </p:sp>
      <p:sp>
        <p:nvSpPr>
          <p:cNvPr id="415749" name="Text Box 5"/>
          <p:cNvSpPr txBox="1">
            <a:spLocks noChangeArrowheads="1"/>
          </p:cNvSpPr>
          <p:nvPr/>
        </p:nvSpPr>
        <p:spPr bwMode="auto">
          <a:xfrm>
            <a:off x="346075" y="804863"/>
            <a:ext cx="8424863" cy="5529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174625" indent="-174625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Массив</a:t>
            </a:r>
            <a:r>
              <a:rPr lang="ru-RU" sz="2600" b="0" dirty="0"/>
              <a:t> – это группа однотипных элементов, имеющих общее имя и расположенных в памяти рядом.</a:t>
            </a:r>
          </a:p>
          <a:p>
            <a:pPr marL="174625" indent="-174625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Особенности:</a:t>
            </a:r>
          </a:p>
          <a:p>
            <a:pPr marL="803275" lvl="1" indent="-449263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600" b="0" dirty="0"/>
              <a:t>все элементы имеют </a:t>
            </a:r>
            <a:r>
              <a:rPr lang="ru-RU" sz="2600" dirty="0"/>
              <a:t>один тип</a:t>
            </a:r>
          </a:p>
          <a:p>
            <a:pPr marL="803275" lvl="1" indent="-449263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600" b="0" dirty="0"/>
              <a:t>весь массив имеет </a:t>
            </a:r>
            <a:r>
              <a:rPr lang="ru-RU" sz="2600" dirty="0"/>
              <a:t>одно имя</a:t>
            </a:r>
          </a:p>
          <a:p>
            <a:pPr marL="803275" lvl="1" indent="-449263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600" b="0" dirty="0"/>
              <a:t>все элементы расположены в памяти </a:t>
            </a:r>
            <a:r>
              <a:rPr lang="ru-RU" sz="2600" dirty="0"/>
              <a:t>рядом</a:t>
            </a:r>
          </a:p>
          <a:p>
            <a:pPr marL="174625" indent="-174625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Примеры:</a:t>
            </a:r>
          </a:p>
          <a:p>
            <a:pPr marL="803275" lvl="1" indent="-449263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600" b="0" dirty="0"/>
              <a:t>список учеников в классе</a:t>
            </a:r>
          </a:p>
          <a:p>
            <a:pPr marL="803275" lvl="1" indent="-449263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600" b="0" dirty="0"/>
              <a:t>квартиры в доме</a:t>
            </a:r>
          </a:p>
          <a:p>
            <a:pPr marL="803275" lvl="1" indent="-449263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600" b="0" dirty="0"/>
              <a:t>школы в городе</a:t>
            </a:r>
          </a:p>
          <a:p>
            <a:pPr marL="803275" lvl="1" indent="-449263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600" b="0" dirty="0"/>
              <a:t>данные о температуре воздуха за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574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5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5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15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15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15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15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15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157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157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157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749" grpId="0" build="p" bldLvl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олилиния 4"/>
          <p:cNvSpPr>
            <a:spLocks/>
          </p:cNvSpPr>
          <p:nvPr/>
        </p:nvSpPr>
        <p:spPr bwMode="auto">
          <a:xfrm>
            <a:off x="915988" y="5607050"/>
            <a:ext cx="2281237" cy="839788"/>
          </a:xfrm>
          <a:custGeom>
            <a:avLst/>
            <a:gdLst>
              <a:gd name="T0" fmla="*/ 0 w 2281287"/>
              <a:gd name="T1" fmla="*/ 2147483647 h 603316"/>
              <a:gd name="T2" fmla="*/ 0 w 2281287"/>
              <a:gd name="T3" fmla="*/ 2147483647 h 603316"/>
              <a:gd name="T4" fmla="*/ 522891 w 2281287"/>
              <a:gd name="T5" fmla="*/ 0 h 603316"/>
              <a:gd name="T6" fmla="*/ 1813609 w 2281287"/>
              <a:gd name="T7" fmla="*/ 0 h 603316"/>
              <a:gd name="T8" fmla="*/ 2279939 w 2281287"/>
              <a:gd name="T9" fmla="*/ 2147483647 h 603316"/>
              <a:gd name="T10" fmla="*/ 2279939 w 2281287"/>
              <a:gd name="T11" fmla="*/ 2147483647 h 603316"/>
              <a:gd name="T12" fmla="*/ 0 w 2281287"/>
              <a:gd name="T13" fmla="*/ 2147483647 h 6033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81287"/>
              <a:gd name="T22" fmla="*/ 0 h 603316"/>
              <a:gd name="T23" fmla="*/ 2281287 w 2281287"/>
              <a:gd name="T24" fmla="*/ 603316 h 6033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81287" h="603316">
                <a:moveTo>
                  <a:pt x="0" y="603316"/>
                </a:moveTo>
                <a:lnTo>
                  <a:pt x="0" y="306371"/>
                </a:lnTo>
                <a:lnTo>
                  <a:pt x="523188" y="0"/>
                </a:lnTo>
                <a:lnTo>
                  <a:pt x="1814660" y="0"/>
                </a:lnTo>
                <a:lnTo>
                  <a:pt x="2281287" y="306371"/>
                </a:lnTo>
                <a:lnTo>
                  <a:pt x="2281287" y="603315"/>
                </a:lnTo>
                <a:lnTo>
                  <a:pt x="0" y="603316"/>
                </a:lnTo>
                <a:close/>
              </a:path>
            </a:pathLst>
          </a:custGeom>
          <a:solidFill>
            <a:srgbClr val="FFFF66">
              <a:alpha val="53725"/>
            </a:srgbClr>
          </a:solidFill>
          <a:ln w="25400" algn="ctr">
            <a:noFill/>
            <a:round/>
            <a:headEnd/>
            <a:tailEnd type="non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34819" name="Заголовок 27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Случайные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числа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на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компьютере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70D10C0-3821-4699-B8C6-2083EB7463AC}" type="slidenum">
              <a:rPr lang="ru-RU"/>
              <a:pPr/>
              <a:t>20</a:t>
            </a:fld>
            <a:endParaRPr lang="ru-RU"/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382588" y="823913"/>
            <a:ext cx="3886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3333FF"/>
                </a:solidFill>
              </a:rPr>
              <a:t>Электронный генератор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284288"/>
            <a:ext cx="1597025" cy="896937"/>
          </a:xfrm>
          <a:prstGeom prst="rect">
            <a:avLst/>
          </a:prstGeom>
          <a:noFill/>
          <a:ln w="25400">
            <a:noFill/>
            <a:miter lim="800000"/>
            <a:headEnd/>
            <a:tailEnd type="none" w="med" len="lg"/>
          </a:ln>
        </p:spPr>
      </p:pic>
      <p:grpSp>
        <p:nvGrpSpPr>
          <p:cNvPr id="2" name="Group 26"/>
          <p:cNvGrpSpPr>
            <a:grpSpLocks noChangeAspect="1"/>
          </p:cNvGrpSpPr>
          <p:nvPr/>
        </p:nvGrpSpPr>
        <p:grpSpPr bwMode="auto">
          <a:xfrm>
            <a:off x="3279775" y="1343025"/>
            <a:ext cx="395288" cy="395288"/>
            <a:chOff x="552" y="2523"/>
            <a:chExt cx="1728" cy="1728"/>
          </a:xfrm>
        </p:grpSpPr>
        <p:sp>
          <p:nvSpPr>
            <p:cNvPr id="34838" name="Oval 27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39" name="Rectangle 28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3805238" y="1352550"/>
            <a:ext cx="4978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buFontTx/>
              <a:buChar char="•"/>
            </a:pPr>
            <a:r>
              <a:rPr lang="ru-RU" sz="2000" b="0"/>
              <a:t>нужно специальное устройство</a:t>
            </a:r>
          </a:p>
          <a:p>
            <a:pPr marL="176213" indent="-176213">
              <a:buFontTx/>
              <a:buChar char="•"/>
            </a:pPr>
            <a:r>
              <a:rPr lang="ru-RU" sz="2000" b="0"/>
              <a:t>нельзя воспроизвести результаты</a:t>
            </a:r>
            <a:endParaRPr lang="ru-RU" sz="2000"/>
          </a:p>
        </p:txBody>
      </p:sp>
      <p:sp>
        <p:nvSpPr>
          <p:cNvPr id="13" name="Полилиния 4"/>
          <p:cNvSpPr>
            <a:spLocks/>
          </p:cNvSpPr>
          <p:nvPr/>
        </p:nvSpPr>
        <p:spPr bwMode="auto">
          <a:xfrm>
            <a:off x="906463" y="4760913"/>
            <a:ext cx="2281237" cy="839787"/>
          </a:xfrm>
          <a:custGeom>
            <a:avLst/>
            <a:gdLst>
              <a:gd name="T0" fmla="*/ 0 w 2281287"/>
              <a:gd name="T1" fmla="*/ 2147483647 h 603316"/>
              <a:gd name="T2" fmla="*/ 0 w 2281287"/>
              <a:gd name="T3" fmla="*/ 2147483647 h 603316"/>
              <a:gd name="T4" fmla="*/ 522891 w 2281287"/>
              <a:gd name="T5" fmla="*/ 0 h 603316"/>
              <a:gd name="T6" fmla="*/ 1813609 w 2281287"/>
              <a:gd name="T7" fmla="*/ 0 h 603316"/>
              <a:gd name="T8" fmla="*/ 2279939 w 2281287"/>
              <a:gd name="T9" fmla="*/ 2147483647 h 603316"/>
              <a:gd name="T10" fmla="*/ 2279939 w 2281287"/>
              <a:gd name="T11" fmla="*/ 2147483647 h 603316"/>
              <a:gd name="T12" fmla="*/ 0 w 2281287"/>
              <a:gd name="T13" fmla="*/ 2147483647 h 6033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81287"/>
              <a:gd name="T22" fmla="*/ 0 h 603316"/>
              <a:gd name="T23" fmla="*/ 2281287 w 2281287"/>
              <a:gd name="T24" fmla="*/ 603316 h 6033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81287" h="603316">
                <a:moveTo>
                  <a:pt x="0" y="603316"/>
                </a:moveTo>
                <a:lnTo>
                  <a:pt x="0" y="306371"/>
                </a:lnTo>
                <a:lnTo>
                  <a:pt x="523188" y="0"/>
                </a:lnTo>
                <a:lnTo>
                  <a:pt x="1814660" y="0"/>
                </a:lnTo>
                <a:lnTo>
                  <a:pt x="2281287" y="306371"/>
                </a:lnTo>
                <a:lnTo>
                  <a:pt x="2281287" y="603315"/>
                </a:lnTo>
                <a:lnTo>
                  <a:pt x="0" y="603316"/>
                </a:lnTo>
                <a:close/>
              </a:path>
            </a:pathLst>
          </a:custGeom>
          <a:solidFill>
            <a:srgbClr val="FFFF66">
              <a:alpha val="53725"/>
            </a:srgbClr>
          </a:solidFill>
          <a:ln w="25400" algn="ctr">
            <a:noFill/>
            <a:round/>
            <a:headEnd/>
            <a:tailEnd type="non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ик 5"/>
          <p:cNvSpPr>
            <a:spLocks noChangeArrowheads="1"/>
          </p:cNvSpPr>
          <p:nvPr/>
        </p:nvSpPr>
        <p:spPr bwMode="auto">
          <a:xfrm>
            <a:off x="889000" y="5151438"/>
            <a:ext cx="2397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ourier New" pitchFamily="49" charset="0"/>
                <a:cs typeface="Courier New" pitchFamily="49" charset="0"/>
              </a:rPr>
              <a:t>318458191041</a:t>
            </a:r>
          </a:p>
        </p:txBody>
      </p:sp>
      <p:sp>
        <p:nvSpPr>
          <p:cNvPr id="15" name="Прямоугольник 6"/>
          <p:cNvSpPr>
            <a:spLocks noChangeArrowheads="1"/>
          </p:cNvSpPr>
          <p:nvPr/>
        </p:nvSpPr>
        <p:spPr bwMode="auto">
          <a:xfrm>
            <a:off x="1455738" y="4344988"/>
            <a:ext cx="1287462" cy="406400"/>
          </a:xfrm>
          <a:prstGeom prst="rect">
            <a:avLst/>
          </a:prstGeom>
          <a:solidFill>
            <a:srgbClr val="D1D1FF"/>
          </a:solidFill>
          <a:ln w="9525">
            <a:noFill/>
            <a:miter lim="800000"/>
            <a:headEnd/>
            <a:tailEnd/>
          </a:ln>
        </p:spPr>
        <p:txBody>
          <a:bodyPr lIns="0" tIns="0" rIns="36000" bIns="36000">
            <a:spAutoFit/>
          </a:bodyPr>
          <a:lstStyle/>
          <a:p>
            <a:pPr algn="ctr"/>
            <a:r>
              <a:rPr lang="ru-RU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564321</a:t>
            </a:r>
          </a:p>
        </p:txBody>
      </p:sp>
      <p:sp>
        <p:nvSpPr>
          <p:cNvPr id="16" name="Прямоугольник 7"/>
          <p:cNvSpPr>
            <a:spLocks noChangeArrowheads="1"/>
          </p:cNvSpPr>
          <p:nvPr/>
        </p:nvSpPr>
        <p:spPr bwMode="auto">
          <a:xfrm>
            <a:off x="889000" y="6002338"/>
            <a:ext cx="2397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ourier New" pitchFamily="49" charset="0"/>
                <a:cs typeface="Courier New" pitchFamily="49" charset="0"/>
              </a:rPr>
              <a:t>209938992481</a:t>
            </a:r>
          </a:p>
        </p:txBody>
      </p:sp>
      <p:sp>
        <p:nvSpPr>
          <p:cNvPr id="18" name="Прямоугольник 9"/>
          <p:cNvSpPr>
            <a:spLocks noChangeArrowheads="1"/>
          </p:cNvSpPr>
          <p:nvPr/>
        </p:nvSpPr>
        <p:spPr bwMode="auto">
          <a:xfrm>
            <a:off x="1509713" y="5146675"/>
            <a:ext cx="1143000" cy="452438"/>
          </a:xfrm>
          <a:prstGeom prst="rect">
            <a:avLst/>
          </a:prstGeom>
          <a:solidFill>
            <a:srgbClr val="D1D1FF"/>
          </a:solidFill>
          <a:ln w="9525">
            <a:noFill/>
            <a:miter lim="800000"/>
            <a:headEnd/>
            <a:tailEnd/>
          </a:ln>
        </p:spPr>
        <p:txBody>
          <a:bodyPr wrap="none" lIns="0" tIns="46800" rIns="36000" bIns="36000">
            <a:spAutoFit/>
          </a:bodyPr>
          <a:lstStyle/>
          <a:p>
            <a:pPr algn="ctr"/>
            <a:r>
              <a:rPr lang="ru-RU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458191</a:t>
            </a:r>
            <a:endParaRPr lang="ru-RU"/>
          </a:p>
        </p:txBody>
      </p:sp>
      <p:sp>
        <p:nvSpPr>
          <p:cNvPr id="19" name="Прямоугольник 10"/>
          <p:cNvSpPr>
            <a:spLocks noChangeArrowheads="1"/>
          </p:cNvSpPr>
          <p:nvPr/>
        </p:nvSpPr>
        <p:spPr bwMode="auto">
          <a:xfrm>
            <a:off x="1527175" y="6040438"/>
            <a:ext cx="1141413" cy="414337"/>
          </a:xfrm>
          <a:prstGeom prst="rect">
            <a:avLst/>
          </a:prstGeom>
          <a:solidFill>
            <a:srgbClr val="D1D1FF"/>
          </a:solidFill>
          <a:ln w="9525">
            <a:noFill/>
            <a:miter lim="800000"/>
            <a:headEnd/>
            <a:tailEnd/>
          </a:ln>
        </p:spPr>
        <p:txBody>
          <a:bodyPr wrap="none" lIns="0" tIns="0" rIns="36000" bIns="36000">
            <a:spAutoFit/>
          </a:bodyPr>
          <a:lstStyle/>
          <a:p>
            <a:pPr algn="ctr"/>
            <a:r>
              <a:rPr lang="ru-RU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938992</a:t>
            </a:r>
            <a:endParaRPr lang="ru-RU"/>
          </a:p>
        </p:txBody>
      </p:sp>
      <p:grpSp>
        <p:nvGrpSpPr>
          <p:cNvPr id="3" name="Group 26"/>
          <p:cNvGrpSpPr>
            <a:grpSpLocks noChangeAspect="1"/>
          </p:cNvGrpSpPr>
          <p:nvPr/>
        </p:nvGrpSpPr>
        <p:grpSpPr bwMode="auto">
          <a:xfrm>
            <a:off x="4057650" y="4356100"/>
            <a:ext cx="395288" cy="395288"/>
            <a:chOff x="552" y="2523"/>
            <a:chExt cx="1728" cy="1728"/>
          </a:xfrm>
        </p:grpSpPr>
        <p:sp>
          <p:nvSpPr>
            <p:cNvPr id="34836" name="Oval 27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37" name="Rectangle 28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4583113" y="4365625"/>
            <a:ext cx="39973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buFontTx/>
              <a:buChar char="•"/>
            </a:pPr>
            <a:r>
              <a:rPr lang="ru-RU" sz="2000" b="0"/>
              <a:t>малый период </a:t>
            </a:r>
            <a:br>
              <a:rPr lang="ru-RU" sz="2000" b="0"/>
            </a:br>
            <a:r>
              <a:rPr lang="ru-RU" sz="2000" b="0"/>
              <a:t>(последовательность повторяется через 10</a:t>
            </a:r>
            <a:r>
              <a:rPr lang="ru-RU" sz="2000" b="0" baseline="30000"/>
              <a:t>6</a:t>
            </a:r>
            <a:r>
              <a:rPr lang="ru-RU" sz="2000" b="0"/>
              <a:t> чисел)</a:t>
            </a:r>
            <a:endParaRPr lang="ru-RU" sz="2000"/>
          </a:p>
        </p:txBody>
      </p:sp>
      <p:sp>
        <p:nvSpPr>
          <p:cNvPr id="25" name="Прямоугольник 16"/>
          <p:cNvSpPr>
            <a:spLocks noChangeArrowheads="1"/>
          </p:cNvSpPr>
          <p:nvPr/>
        </p:nvSpPr>
        <p:spPr bwMode="auto">
          <a:xfrm>
            <a:off x="382588" y="3640138"/>
            <a:ext cx="70135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3333FF"/>
                </a:solidFill>
                <a:sym typeface="Symbol" pitchFamily="18" charset="2"/>
              </a:rPr>
              <a:t>Метод середины квадрата (Дж. фон Нейман)</a:t>
            </a:r>
            <a:endParaRPr lang="ru-RU">
              <a:solidFill>
                <a:srgbClr val="3333FF"/>
              </a:solidFill>
            </a:endParaRPr>
          </a:p>
        </p:txBody>
      </p:sp>
      <p:sp>
        <p:nvSpPr>
          <p:cNvPr id="26" name="Скругленная прямоугольная выноска 25"/>
          <p:cNvSpPr/>
          <p:nvPr/>
        </p:nvSpPr>
        <p:spPr bwMode="auto">
          <a:xfrm>
            <a:off x="3186113" y="4300538"/>
            <a:ext cx="1706562" cy="522287"/>
          </a:xfrm>
          <a:prstGeom prst="wedgeRoundRectCallout">
            <a:avLst>
              <a:gd name="adj1" fmla="val -62360"/>
              <a:gd name="adj2" fmla="val 86886"/>
              <a:gd name="adj3" fmla="val 16667"/>
            </a:avLst>
          </a:prstGeom>
          <a:solidFill>
            <a:srgbClr val="FFFF99"/>
          </a:solidFill>
          <a:ln w="25400" cap="flat" cmpd="sng" algn="ctr">
            <a:noFill/>
            <a:prstDash val="solid"/>
            <a:round/>
            <a:headEnd type="none" w="med" len="med"/>
            <a:tailEnd type="none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200" b="0"/>
              <a:t>в квадрате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382588" y="2397125"/>
            <a:ext cx="83280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defTabSz="442913">
              <a:spcBef>
                <a:spcPct val="30000"/>
              </a:spcBef>
            </a:pPr>
            <a:r>
              <a:rPr lang="ru-RU" sz="2400">
                <a:solidFill>
                  <a:srgbClr val="3333FF"/>
                </a:solidFill>
              </a:rPr>
              <a:t>Псевдослучайные числа</a:t>
            </a:r>
            <a:r>
              <a:rPr lang="ru-RU" sz="2400" b="0">
                <a:solidFill>
                  <a:srgbClr val="000000"/>
                </a:solidFill>
              </a:rPr>
              <a:t> – обладают свойствами случайных чисел, но каждое следующее число вычисляется по заданной формуле.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5" grpId="0"/>
      <p:bldP spid="12" grpId="0"/>
      <p:bldP spid="13" grpId="0" animBg="1"/>
      <p:bldP spid="13" grpId="1" animBg="1"/>
      <p:bldP spid="14" grpId="0"/>
      <p:bldP spid="15" grpId="0" animBg="1"/>
      <p:bldP spid="16" grpId="0"/>
      <p:bldP spid="18" grpId="0" animBg="1"/>
      <p:bldP spid="19" grpId="0" animBg="1"/>
      <p:bldP spid="24" grpId="0"/>
      <p:bldP spid="25" grpId="0"/>
      <p:bldP spid="26" grpId="0" animBg="1"/>
      <p:bldP spid="26" grpId="1" animBg="1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5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Генератор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случайных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чисел</a:t>
            </a:r>
            <a:r>
              <a:rPr dirty="0" smtClean="0">
                <a:solidFill>
                  <a:schemeClr val="tx1"/>
                </a:solidFill>
              </a:rPr>
              <a:t> в </a:t>
            </a:r>
            <a:r>
              <a:rPr dirty="0" err="1" smtClean="0">
                <a:solidFill>
                  <a:schemeClr val="tx1"/>
                </a:solidFill>
              </a:rPr>
              <a:t>Паскале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FC78656-2BCC-499A-A325-7F92249A4140}" type="slidenum">
              <a:rPr lang="ru-RU"/>
              <a:pPr/>
              <a:t>21</a:t>
            </a:fld>
            <a:endParaRPr lang="ru-RU"/>
          </a:p>
        </p:txBody>
      </p:sp>
      <p:sp>
        <p:nvSpPr>
          <p:cNvPr id="331780" name="Text Box 4"/>
          <p:cNvSpPr txBox="1">
            <a:spLocks noChangeArrowheads="1"/>
          </p:cNvSpPr>
          <p:nvPr/>
        </p:nvSpPr>
        <p:spPr bwMode="auto">
          <a:xfrm>
            <a:off x="388938" y="869950"/>
            <a:ext cx="8420100" cy="432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defTabSz="442913">
              <a:spcBef>
                <a:spcPct val="50000"/>
              </a:spcBef>
            </a:pPr>
            <a:r>
              <a:rPr lang="ru-RU" sz="2600">
                <a:solidFill>
                  <a:srgbClr val="3333FF"/>
                </a:solidFill>
              </a:rPr>
              <a:t>Целые числа в интервале </a:t>
            </a:r>
            <a:r>
              <a:rPr lang="en-US" sz="2600">
                <a:solidFill>
                  <a:srgbClr val="3333FF"/>
                </a:solidFill>
              </a:rPr>
              <a:t>[0,N)</a:t>
            </a:r>
            <a:r>
              <a:rPr lang="ru-RU" sz="2600" b="0"/>
              <a:t>: </a:t>
            </a:r>
            <a:endParaRPr lang="en-US" sz="2600" b="0"/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var x: integer;</a:t>
            </a:r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...</a:t>
            </a:r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x := random ( 100 ); 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{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 интервал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[0,99] }   </a:t>
            </a:r>
          </a:p>
          <a:p>
            <a:pPr marL="174625" indent="-174625" defTabSz="442913">
              <a:spcBef>
                <a:spcPct val="80000"/>
              </a:spcBef>
            </a:pPr>
            <a:r>
              <a:rPr lang="ru-RU" sz="2600">
                <a:solidFill>
                  <a:srgbClr val="3333FF"/>
                </a:solidFill>
              </a:rPr>
              <a:t>Вещественные числа в интервале </a:t>
            </a:r>
            <a:r>
              <a:rPr lang="en-US" sz="2600">
                <a:solidFill>
                  <a:srgbClr val="3333FF"/>
                </a:solidFill>
              </a:rPr>
              <a:t>[0,1)</a:t>
            </a:r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var x: real;</a:t>
            </a:r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...</a:t>
            </a:r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x := random;        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{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 интервал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[0,1) }   </a:t>
            </a:r>
          </a:p>
          <a:p>
            <a:pPr marL="174625" indent="-174625" defTabSz="442913">
              <a:spcBef>
                <a:spcPct val="50000"/>
              </a:spcBef>
            </a:pPr>
            <a:endParaRPr lang="ru-RU" sz="2600">
              <a:solidFill>
                <a:srgbClr val="3333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1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1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31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31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31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1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1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31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6"/>
          <p:cNvSpPr>
            <a:spLocks noGrp="1"/>
          </p:cNvSpPr>
          <p:nvPr>
            <p:ph type="title"/>
          </p:nvPr>
        </p:nvSpPr>
        <p:spPr>
          <a:xfrm>
            <a:off x="827584" y="254000"/>
            <a:ext cx="8064896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ctr"/>
            <a:r>
              <a:rPr dirty="0" smtClean="0">
                <a:solidFill>
                  <a:schemeClr val="tx1"/>
                </a:solidFill>
              </a:rPr>
              <a:t>1. </a:t>
            </a:r>
            <a:r>
              <a:rPr dirty="0" err="1" smtClean="0">
                <a:solidFill>
                  <a:schemeClr val="tx1"/>
                </a:solidFill>
              </a:rPr>
              <a:t>Заполнение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массива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случайными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числами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A008D26-CC6A-43D0-ADD0-FA137F6CE910}" type="slidenum">
              <a:rPr lang="ru-RU"/>
              <a:pPr/>
              <a:t>22</a:t>
            </a:fld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7363" y="939800"/>
            <a:ext cx="5922962" cy="4284663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const N = 5;</a:t>
            </a:r>
            <a:endParaRPr lang="ru-RU" sz="2400" dirty="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 dirty="0" err="1">
                <a:latin typeface="Courier New" pitchFamily="49" charset="0"/>
              </a:rPr>
              <a:t>var</a:t>
            </a:r>
            <a:r>
              <a:rPr lang="en-US" sz="2400" dirty="0">
                <a:latin typeface="Courier New" pitchFamily="49" charset="0"/>
              </a:rPr>
              <a:t> A: array [1..N] of integer;</a:t>
            </a: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  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: integer;</a:t>
            </a:r>
            <a:endParaRPr lang="ru-RU" sz="2400" dirty="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begin</a:t>
            </a: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</a:t>
            </a:r>
            <a:r>
              <a:rPr lang="en-US" sz="2400" dirty="0" err="1">
                <a:latin typeface="Courier New" pitchFamily="49" charset="0"/>
              </a:rPr>
              <a:t>writeln</a:t>
            </a:r>
            <a:r>
              <a:rPr lang="en-US" sz="2400" dirty="0">
                <a:latin typeface="Courier New" pitchFamily="49" charset="0"/>
              </a:rPr>
              <a:t>('</a:t>
            </a:r>
            <a:r>
              <a:rPr lang="ru-RU" sz="2400" dirty="0">
                <a:latin typeface="Courier New" pitchFamily="49" charset="0"/>
              </a:rPr>
              <a:t>Исходный массив</a:t>
            </a:r>
            <a:r>
              <a:rPr lang="en-US" sz="2400" dirty="0">
                <a:latin typeface="Courier New" pitchFamily="49" charset="0"/>
              </a:rPr>
              <a:t>:');</a:t>
            </a: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for 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:=1 to N do begin </a:t>
            </a: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  A[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] := random(100) + 50; </a:t>
            </a: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  write(A[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]:4);</a:t>
            </a:r>
            <a:endParaRPr lang="ru-RU" sz="2400" dirty="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end;</a:t>
            </a: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...</a:t>
            </a:r>
            <a:endParaRPr lang="ru-RU" sz="2400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390525" y="5413375"/>
            <a:ext cx="4427538" cy="663575"/>
            <a:chOff x="429" y="3183"/>
            <a:chExt cx="2789" cy="418"/>
          </a:xfrm>
        </p:grpSpPr>
        <p:sp>
          <p:nvSpPr>
            <p:cNvPr id="37895" name="Text Box 27"/>
            <p:cNvSpPr txBox="1">
              <a:spLocks noChangeArrowheads="1"/>
            </p:cNvSpPr>
            <p:nvPr/>
          </p:nvSpPr>
          <p:spPr bwMode="auto">
            <a:xfrm>
              <a:off x="723" y="3250"/>
              <a:ext cx="2495" cy="29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/>
                <a:t>   Зачем сразу выводить</a:t>
              </a:r>
              <a:r>
                <a:rPr lang="en-US" sz="2400" b="0"/>
                <a:t>?</a:t>
              </a:r>
              <a:endParaRPr lang="ru-RU" sz="2400" b="0"/>
            </a:p>
          </p:txBody>
        </p:sp>
        <p:sp>
          <p:nvSpPr>
            <p:cNvPr id="37896" name="Oval 28"/>
            <p:cNvSpPr>
              <a:spLocks noChangeArrowheads="1"/>
            </p:cNvSpPr>
            <p:nvPr/>
          </p:nvSpPr>
          <p:spPr bwMode="auto">
            <a:xfrm>
              <a:off x="429" y="3183"/>
              <a:ext cx="430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6062663" y="2614613"/>
            <a:ext cx="2794000" cy="750887"/>
          </a:xfrm>
          <a:prstGeom prst="wedgeRoundRectCallout">
            <a:avLst>
              <a:gd name="adj1" fmla="val -85000"/>
              <a:gd name="adj2" fmla="val 71986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случайные числа в интервале </a:t>
            </a:r>
            <a:r>
              <a:rPr lang="en-US" sz="2000" b="0"/>
              <a:t>[50,150)</a:t>
            </a:r>
            <a:endParaRPr lang="ru-RU" sz="2000">
              <a:latin typeface="Courier New" pitchFamily="49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2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ctr"/>
            <a:r>
              <a:rPr dirty="0" smtClean="0">
                <a:solidFill>
                  <a:schemeClr val="tx1"/>
                </a:solidFill>
              </a:rPr>
              <a:t>2. </a:t>
            </a:r>
            <a:r>
              <a:rPr dirty="0" err="1" smtClean="0">
                <a:solidFill>
                  <a:schemeClr val="tx1"/>
                </a:solidFill>
              </a:rPr>
              <a:t>Подсчет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элементов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38915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78EDD8B-F2EF-4AF7-A778-43F25F0484D7}" type="slidenum">
              <a:rPr lang="ru-RU"/>
              <a:pPr/>
              <a:t>23</a:t>
            </a:fld>
            <a:endParaRPr lang="ru-RU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66713" y="980728"/>
            <a:ext cx="8424862" cy="4493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4625" indent="-174625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Задача:</a:t>
            </a:r>
            <a:r>
              <a:rPr lang="ru-RU" sz="2600" b="0" dirty="0"/>
              <a:t> заполнить массив случайными числами в интервале 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[-1,1]</a:t>
            </a:r>
            <a:r>
              <a:rPr lang="en-US" sz="2600" b="0" dirty="0"/>
              <a:t> </a:t>
            </a:r>
            <a:r>
              <a:rPr lang="ru-RU" sz="2600" b="0" dirty="0"/>
              <a:t>и подсчитать количество нулевых элементов.</a:t>
            </a:r>
          </a:p>
          <a:p>
            <a:pPr marL="174625" indent="-174625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Идея: </a:t>
            </a:r>
            <a:r>
              <a:rPr lang="ru-RU" sz="2600" b="0" dirty="0"/>
              <a:t>используем переменную-счётчик.</a:t>
            </a:r>
          </a:p>
          <a:p>
            <a:pPr marL="174625" indent="-174625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Решение:</a:t>
            </a:r>
            <a:endParaRPr lang="en-US" sz="2600" dirty="0">
              <a:solidFill>
                <a:srgbClr val="3333FF"/>
              </a:solidFill>
            </a:endParaRPr>
          </a:p>
          <a:p>
            <a:pPr marL="174625" indent="-174625">
              <a:buFont typeface="Arial" charset="0"/>
              <a:buAutoNum type="arabicParenR"/>
            </a:pPr>
            <a:r>
              <a:rPr lang="ru-RU" sz="2600" b="0" dirty="0"/>
              <a:t>записать в счётчик ноль</a:t>
            </a:r>
          </a:p>
          <a:p>
            <a:pPr marL="174625" indent="-174625">
              <a:buFont typeface="Arial" charset="0"/>
              <a:buAutoNum type="arabicParenR"/>
            </a:pPr>
            <a:r>
              <a:rPr lang="ru-RU" sz="2600" b="0" dirty="0"/>
              <a:t>просмотреть все элементы массива:</a:t>
            </a:r>
            <a:br>
              <a:rPr lang="ru-RU" sz="2600" b="0" dirty="0"/>
            </a:br>
            <a:r>
              <a:rPr lang="ru-RU" sz="2600" dirty="0"/>
              <a:t>если</a:t>
            </a:r>
            <a:r>
              <a:rPr lang="ru-RU" sz="2600" b="0" dirty="0"/>
              <a:t> очередной элемент = 0, </a:t>
            </a:r>
            <a:br>
              <a:rPr lang="ru-RU" sz="2600" b="0" dirty="0"/>
            </a:br>
            <a:r>
              <a:rPr lang="ru-RU" sz="2600" b="0" dirty="0"/>
              <a:t>  </a:t>
            </a:r>
            <a:r>
              <a:rPr lang="ru-RU" sz="2600" dirty="0"/>
              <a:t>то</a:t>
            </a:r>
            <a:r>
              <a:rPr lang="ru-RU" sz="2600" b="0" dirty="0"/>
              <a:t> увеличить счётчик на 1  </a:t>
            </a:r>
          </a:p>
          <a:p>
            <a:pPr marL="174625" indent="-174625">
              <a:buFont typeface="Arial" charset="0"/>
              <a:buAutoNum type="arabicParenR"/>
            </a:pPr>
            <a:r>
              <a:rPr lang="ru-RU" sz="2600" b="0" dirty="0"/>
              <a:t>вывести значение счётчика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2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Подсчет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элементов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39939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9B89A5C-D5C1-406F-86C1-81BAAC47B7C5}" type="slidenum">
              <a:rPr lang="ru-RU"/>
              <a:pPr/>
              <a:t>24</a:t>
            </a:fld>
            <a:endParaRPr lang="ru-RU"/>
          </a:p>
        </p:txBody>
      </p:sp>
      <p:sp>
        <p:nvSpPr>
          <p:cNvPr id="27" name="Блок-схема: знак завершения 17"/>
          <p:cNvSpPr>
            <a:spLocks noChangeArrowheads="1"/>
          </p:cNvSpPr>
          <p:nvPr/>
        </p:nvSpPr>
        <p:spPr bwMode="auto">
          <a:xfrm>
            <a:off x="3409950" y="950913"/>
            <a:ext cx="1393825" cy="390525"/>
          </a:xfrm>
          <a:prstGeom prst="flowChartTerminator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0" tIns="0" rIns="0"/>
          <a:lstStyle/>
          <a:p>
            <a:pPr algn="ctr"/>
            <a:r>
              <a:rPr lang="ru-RU" b="0"/>
              <a:t>начало</a:t>
            </a:r>
          </a:p>
        </p:txBody>
      </p:sp>
      <p:sp>
        <p:nvSpPr>
          <p:cNvPr id="28" name="Блок-схема: знак завершения 18"/>
          <p:cNvSpPr>
            <a:spLocks noChangeArrowheads="1"/>
          </p:cNvSpPr>
          <p:nvPr/>
        </p:nvSpPr>
        <p:spPr bwMode="auto">
          <a:xfrm>
            <a:off x="5848350" y="2919413"/>
            <a:ext cx="1393825" cy="390525"/>
          </a:xfrm>
          <a:prstGeom prst="flowChartTerminator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0" tIns="0" rIns="0"/>
          <a:lstStyle/>
          <a:p>
            <a:pPr algn="ctr"/>
            <a:r>
              <a:rPr lang="ru-RU" b="0"/>
              <a:t>конец</a:t>
            </a:r>
          </a:p>
        </p:txBody>
      </p:sp>
      <p:cxnSp>
        <p:nvCxnSpPr>
          <p:cNvPr id="32" name="Shape 22"/>
          <p:cNvCxnSpPr>
            <a:cxnSpLocks noChangeShapeType="1"/>
            <a:stCxn id="39965" idx="3"/>
            <a:endCxn id="71" idx="0"/>
          </p:cNvCxnSpPr>
          <p:nvPr/>
        </p:nvCxnSpPr>
        <p:spPr bwMode="auto">
          <a:xfrm>
            <a:off x="5143500" y="4171950"/>
            <a:ext cx="423863" cy="423863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cxnSp>
        <p:nvCxnSpPr>
          <p:cNvPr id="33" name="Shape 23"/>
          <p:cNvCxnSpPr>
            <a:cxnSpLocks noChangeShapeType="1"/>
            <a:stCxn id="71" idx="2"/>
            <a:endCxn id="34" idx="6"/>
          </p:cNvCxnSpPr>
          <p:nvPr/>
        </p:nvCxnSpPr>
        <p:spPr bwMode="auto">
          <a:xfrm rot="5400000">
            <a:off x="4737100" y="4356101"/>
            <a:ext cx="225425" cy="14351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34" name="Овал 24"/>
          <p:cNvSpPr>
            <a:spLocks noChangeArrowheads="1"/>
          </p:cNvSpPr>
          <p:nvPr/>
        </p:nvSpPr>
        <p:spPr bwMode="auto">
          <a:xfrm>
            <a:off x="4087813" y="5162550"/>
            <a:ext cx="44450" cy="46038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cxnSp>
        <p:nvCxnSpPr>
          <p:cNvPr id="36" name="Прямая со стрелкой 28"/>
          <p:cNvCxnSpPr>
            <a:cxnSpLocks noChangeShapeType="1"/>
            <a:stCxn id="77" idx="2"/>
            <a:endCxn id="39967" idx="1"/>
          </p:cNvCxnSpPr>
          <p:nvPr/>
        </p:nvCxnSpPr>
        <p:spPr bwMode="auto">
          <a:xfrm rot="5400000" flipH="1">
            <a:off x="2330450" y="4062413"/>
            <a:ext cx="2730500" cy="831850"/>
          </a:xfrm>
          <a:prstGeom prst="bentConnector4">
            <a:avLst>
              <a:gd name="adj1" fmla="val -15815"/>
              <a:gd name="adj2" fmla="val 240454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cxnSp>
        <p:nvCxnSpPr>
          <p:cNvPr id="37" name="Прямая со стрелкой 31"/>
          <p:cNvCxnSpPr>
            <a:cxnSpLocks noChangeShapeType="1"/>
            <a:stCxn id="27" idx="2"/>
            <a:endCxn id="49" idx="0"/>
          </p:cNvCxnSpPr>
          <p:nvPr/>
        </p:nvCxnSpPr>
        <p:spPr bwMode="auto">
          <a:xfrm rot="16200000" flipH="1">
            <a:off x="3911600" y="1536701"/>
            <a:ext cx="396875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38" name="Блок-схема: процесс 33"/>
          <p:cNvSpPr>
            <a:spLocks noChangeArrowheads="1"/>
          </p:cNvSpPr>
          <p:nvPr/>
        </p:nvSpPr>
        <p:spPr bwMode="auto">
          <a:xfrm>
            <a:off x="3378200" y="4575175"/>
            <a:ext cx="752475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нет</a:t>
            </a:r>
          </a:p>
        </p:txBody>
      </p:sp>
      <p:sp>
        <p:nvSpPr>
          <p:cNvPr id="39" name="Блок-схема: процесс 34"/>
          <p:cNvSpPr>
            <a:spLocks noChangeArrowheads="1"/>
          </p:cNvSpPr>
          <p:nvPr/>
        </p:nvSpPr>
        <p:spPr bwMode="auto">
          <a:xfrm>
            <a:off x="5078413" y="3773488"/>
            <a:ext cx="625475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да</a:t>
            </a:r>
          </a:p>
        </p:txBody>
      </p:sp>
      <p:cxnSp>
        <p:nvCxnSpPr>
          <p:cNvPr id="40" name="Прямая со стрелкой 52"/>
          <p:cNvCxnSpPr>
            <a:cxnSpLocks noChangeShapeType="1"/>
            <a:endCxn id="28" idx="1"/>
          </p:cNvCxnSpPr>
          <p:nvPr/>
        </p:nvCxnSpPr>
        <p:spPr bwMode="auto">
          <a:xfrm>
            <a:off x="4933950" y="3113088"/>
            <a:ext cx="9144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cxnSp>
        <p:nvCxnSpPr>
          <p:cNvPr id="41" name="Прямая со стрелкой 53"/>
          <p:cNvCxnSpPr>
            <a:cxnSpLocks noChangeShapeType="1"/>
            <a:stCxn id="39967" idx="2"/>
            <a:endCxn id="39965" idx="0"/>
          </p:cNvCxnSpPr>
          <p:nvPr/>
        </p:nvCxnSpPr>
        <p:spPr bwMode="auto">
          <a:xfrm rot="5400000">
            <a:off x="3934619" y="3642519"/>
            <a:ext cx="346075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42" name="Блок-схема: процесс 63"/>
          <p:cNvSpPr>
            <a:spLocks noChangeArrowheads="1"/>
          </p:cNvSpPr>
          <p:nvPr/>
        </p:nvSpPr>
        <p:spPr bwMode="auto">
          <a:xfrm>
            <a:off x="5019675" y="2713038"/>
            <a:ext cx="620713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нет</a:t>
            </a:r>
          </a:p>
        </p:txBody>
      </p:sp>
      <p:sp>
        <p:nvSpPr>
          <p:cNvPr id="43" name="Блок-схема: процесс 64"/>
          <p:cNvSpPr>
            <a:spLocks noChangeArrowheads="1"/>
          </p:cNvSpPr>
          <p:nvPr/>
        </p:nvSpPr>
        <p:spPr bwMode="auto">
          <a:xfrm>
            <a:off x="3616325" y="3443288"/>
            <a:ext cx="463550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да</a:t>
            </a:r>
          </a:p>
        </p:txBody>
      </p:sp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3279775" y="2757488"/>
            <a:ext cx="1654175" cy="712787"/>
            <a:chOff x="3055938" y="1906588"/>
            <a:chExt cx="2552700" cy="903287"/>
          </a:xfrm>
        </p:grpSpPr>
        <p:sp>
          <p:nvSpPr>
            <p:cNvPr id="39967" name="Блок-схема: решение 45"/>
            <p:cNvSpPr>
              <a:spLocks noChangeArrowheads="1"/>
            </p:cNvSpPr>
            <p:nvPr/>
          </p:nvSpPr>
          <p:spPr bwMode="auto">
            <a:xfrm>
              <a:off x="3055938" y="1906588"/>
              <a:ext cx="2552700" cy="903287"/>
            </a:xfrm>
            <a:prstGeom prst="flowChartDecision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68" name="Прямоугольник 39"/>
            <p:cNvSpPr>
              <a:spLocks noChangeArrowheads="1"/>
            </p:cNvSpPr>
            <p:nvPr/>
          </p:nvSpPr>
          <p:spPr bwMode="auto">
            <a:xfrm>
              <a:off x="3256822" y="2158059"/>
              <a:ext cx="2150931" cy="400344"/>
            </a:xfrm>
            <a:prstGeom prst="rect">
              <a:avLst/>
            </a:prstGeom>
            <a:noFill/>
            <a:ln w="12700" algn="ctr">
              <a:noFill/>
              <a:round/>
              <a:headEnd/>
              <a:tailEnd type="triangle" w="lg" len="lg"/>
            </a:ln>
          </p:spPr>
          <p:txBody>
            <a:bodyPr/>
            <a:lstStyle/>
            <a:p>
              <a:pPr algn="ctr"/>
              <a:r>
                <a:rPr lang="en-US">
                  <a:latin typeface="Courier New" pitchFamily="49" charset="0"/>
                  <a:cs typeface="Courier New" pitchFamily="49" charset="0"/>
                </a:rPr>
                <a:t>i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&lt;=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N?</a:t>
              </a:r>
              <a:endParaRPr lang="ru-RU">
                <a:latin typeface="Courier New" pitchFamily="49" charset="0"/>
                <a:cs typeface="Courier New" pitchFamily="49" charset="0"/>
              </a:endParaRPr>
            </a:p>
          </p:txBody>
        </p:sp>
      </p:grpSp>
      <p:sp>
        <p:nvSpPr>
          <p:cNvPr id="49" name="Блок-схема: процесс 20"/>
          <p:cNvSpPr>
            <a:spLocks noChangeArrowheads="1"/>
          </p:cNvSpPr>
          <p:nvPr/>
        </p:nvSpPr>
        <p:spPr bwMode="auto">
          <a:xfrm>
            <a:off x="3348038" y="1738313"/>
            <a:ext cx="1528762" cy="687387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r>
              <a:rPr lang="en-US">
                <a:latin typeface="Courier New" pitchFamily="49" charset="0"/>
                <a:cs typeface="Courier New" pitchFamily="49" charset="0"/>
              </a:rPr>
              <a:t> count:=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0</a:t>
            </a:r>
          </a:p>
          <a:p>
            <a:r>
              <a:rPr lang="en-US">
                <a:latin typeface="Courier New" pitchFamily="49" charset="0"/>
                <a:cs typeface="Courier New" pitchFamily="49" charset="0"/>
              </a:rPr>
              <a:t> i:=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1</a:t>
            </a:r>
          </a:p>
          <a:p>
            <a:endParaRPr lang="ru-RU"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3" name="Прямая со стрелкой 31"/>
          <p:cNvCxnSpPr>
            <a:cxnSpLocks noChangeShapeType="1"/>
            <a:stCxn id="49" idx="2"/>
            <a:endCxn id="39967" idx="0"/>
          </p:cNvCxnSpPr>
          <p:nvPr/>
        </p:nvCxnSpPr>
        <p:spPr bwMode="auto">
          <a:xfrm rot="5400000">
            <a:off x="3944144" y="2588419"/>
            <a:ext cx="331788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grpSp>
        <p:nvGrpSpPr>
          <p:cNvPr id="3" name="Группа 29"/>
          <p:cNvGrpSpPr>
            <a:grpSpLocks/>
          </p:cNvGrpSpPr>
          <p:nvPr/>
        </p:nvGrpSpPr>
        <p:grpSpPr bwMode="auto">
          <a:xfrm>
            <a:off x="3070225" y="3816350"/>
            <a:ext cx="2073275" cy="711200"/>
            <a:chOff x="3055938" y="1906588"/>
            <a:chExt cx="2552700" cy="903287"/>
          </a:xfrm>
        </p:grpSpPr>
        <p:sp>
          <p:nvSpPr>
            <p:cNvPr id="39965" name="Блок-схема: решение 62"/>
            <p:cNvSpPr>
              <a:spLocks noChangeArrowheads="1"/>
            </p:cNvSpPr>
            <p:nvPr/>
          </p:nvSpPr>
          <p:spPr bwMode="auto">
            <a:xfrm>
              <a:off x="3055938" y="1906588"/>
              <a:ext cx="2552700" cy="903287"/>
            </a:xfrm>
            <a:prstGeom prst="flowChartDecision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66" name="Прямоугольник 39"/>
            <p:cNvSpPr>
              <a:spLocks noChangeArrowheads="1"/>
            </p:cNvSpPr>
            <p:nvPr/>
          </p:nvSpPr>
          <p:spPr bwMode="auto">
            <a:xfrm>
              <a:off x="3257262" y="2156605"/>
              <a:ext cx="2150054" cy="403253"/>
            </a:xfrm>
            <a:prstGeom prst="rect">
              <a:avLst/>
            </a:prstGeom>
            <a:noFill/>
            <a:ln w="12700" algn="ctr">
              <a:noFill/>
              <a:round/>
              <a:headEnd/>
              <a:tailEnd type="triangle" w="lg" len="lg"/>
            </a:ln>
          </p:spPr>
          <p:txBody>
            <a:bodyPr/>
            <a:lstStyle/>
            <a:p>
              <a:pPr algn="ctr"/>
              <a:r>
                <a:rPr lang="en-US">
                  <a:latin typeface="Courier New" pitchFamily="49" charset="0"/>
                  <a:cs typeface="Courier New" pitchFamily="49" charset="0"/>
                </a:rPr>
                <a:t>A[i]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=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0?</a:t>
              </a:r>
              <a:endParaRPr lang="ru-RU">
                <a:latin typeface="Courier New" pitchFamily="49" charset="0"/>
                <a:cs typeface="Courier New" pitchFamily="49" charset="0"/>
              </a:endParaRPr>
            </a:p>
          </p:txBody>
        </p:sp>
      </p:grpSp>
      <p:cxnSp>
        <p:nvCxnSpPr>
          <p:cNvPr id="67" name="Прямая со стрелкой 53"/>
          <p:cNvCxnSpPr>
            <a:cxnSpLocks noChangeShapeType="1"/>
            <a:stCxn id="39965" idx="2"/>
            <a:endCxn id="34" idx="0"/>
          </p:cNvCxnSpPr>
          <p:nvPr/>
        </p:nvCxnSpPr>
        <p:spPr bwMode="auto">
          <a:xfrm rot="16200000" flipH="1">
            <a:off x="3790951" y="4843462"/>
            <a:ext cx="635000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71" name="Блок-схема: процесс 20"/>
          <p:cNvSpPr>
            <a:spLocks noChangeArrowheads="1"/>
          </p:cNvSpPr>
          <p:nvPr/>
        </p:nvSpPr>
        <p:spPr bwMode="auto">
          <a:xfrm>
            <a:off x="4352925" y="4595813"/>
            <a:ext cx="2430463" cy="365125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en-US">
                <a:latin typeface="Courier New" pitchFamily="49" charset="0"/>
                <a:cs typeface="Courier New" pitchFamily="49" charset="0"/>
              </a:rPr>
              <a:t>count:=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count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+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1</a:t>
            </a:r>
          </a:p>
          <a:p>
            <a:endParaRPr lang="ru-RU"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7" name="Блок-схема: процесс 20"/>
          <p:cNvSpPr>
            <a:spLocks noChangeArrowheads="1"/>
          </p:cNvSpPr>
          <p:nvPr/>
        </p:nvSpPr>
        <p:spPr bwMode="auto">
          <a:xfrm>
            <a:off x="3433763" y="5478463"/>
            <a:ext cx="1357312" cy="365125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en-US">
                <a:latin typeface="Courier New" pitchFamily="49" charset="0"/>
                <a:cs typeface="Courier New" pitchFamily="49" charset="0"/>
              </a:rPr>
              <a:t>i:=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i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+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1</a:t>
            </a:r>
          </a:p>
          <a:p>
            <a:endParaRPr lang="ru-RU"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83" name="Прямая со стрелкой 53"/>
          <p:cNvCxnSpPr>
            <a:cxnSpLocks noChangeShapeType="1"/>
            <a:stCxn id="34" idx="4"/>
            <a:endCxn id="77" idx="0"/>
          </p:cNvCxnSpPr>
          <p:nvPr/>
        </p:nvCxnSpPr>
        <p:spPr bwMode="auto">
          <a:xfrm rot="16200000" flipH="1">
            <a:off x="3975894" y="5342732"/>
            <a:ext cx="269875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110" name="AutoShape 17"/>
          <p:cNvSpPr>
            <a:spLocks noChangeArrowheads="1"/>
          </p:cNvSpPr>
          <p:nvPr/>
        </p:nvSpPr>
        <p:spPr bwMode="auto">
          <a:xfrm>
            <a:off x="5273675" y="1052513"/>
            <a:ext cx="2028825" cy="701675"/>
          </a:xfrm>
          <a:prstGeom prst="wedgeRoundRectCallout">
            <a:avLst>
              <a:gd name="adj1" fmla="val -78024"/>
              <a:gd name="adj2" fmla="val 65689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пока ни одного </a:t>
            </a:r>
            <a:br>
              <a:rPr lang="ru-RU" sz="2000" b="0"/>
            </a:br>
            <a:r>
              <a:rPr lang="ru-RU" sz="2000" b="0"/>
              <a:t>не нашли</a:t>
            </a:r>
            <a:endParaRPr lang="ru-RU" b="0"/>
          </a:p>
        </p:txBody>
      </p:sp>
      <p:sp>
        <p:nvSpPr>
          <p:cNvPr id="111" name="AutoShape 17"/>
          <p:cNvSpPr>
            <a:spLocks noChangeArrowheads="1"/>
          </p:cNvSpPr>
          <p:nvPr/>
        </p:nvSpPr>
        <p:spPr bwMode="auto">
          <a:xfrm>
            <a:off x="625475" y="1509713"/>
            <a:ext cx="2028825" cy="701675"/>
          </a:xfrm>
          <a:prstGeom prst="wedgeRoundRectCallout">
            <a:avLst>
              <a:gd name="adj1" fmla="val 92199"/>
              <a:gd name="adj2" fmla="val 51209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начать с 1-ого</a:t>
            </a:r>
            <a:endParaRPr lang="ru-RU" b="0"/>
          </a:p>
        </p:txBody>
      </p:sp>
      <p:sp>
        <p:nvSpPr>
          <p:cNvPr id="112" name="AutoShape 17"/>
          <p:cNvSpPr>
            <a:spLocks noChangeArrowheads="1"/>
          </p:cNvSpPr>
          <p:nvPr/>
        </p:nvSpPr>
        <p:spPr bwMode="auto">
          <a:xfrm>
            <a:off x="5984875" y="5497513"/>
            <a:ext cx="2028825" cy="788987"/>
          </a:xfrm>
          <a:prstGeom prst="wedgeRoundRectCallout">
            <a:avLst>
              <a:gd name="adj1" fmla="val -112444"/>
              <a:gd name="adj2" fmla="val -22999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перейти к следующему</a:t>
            </a:r>
            <a:endParaRPr lang="ru-RU" b="0"/>
          </a:p>
        </p:txBody>
      </p:sp>
      <p:sp>
        <p:nvSpPr>
          <p:cNvPr id="114" name="AutoShape 17"/>
          <p:cNvSpPr>
            <a:spLocks noChangeArrowheads="1"/>
          </p:cNvSpPr>
          <p:nvPr/>
        </p:nvSpPr>
        <p:spPr bwMode="auto">
          <a:xfrm>
            <a:off x="6708775" y="3822700"/>
            <a:ext cx="1952625" cy="558800"/>
          </a:xfrm>
          <a:prstGeom prst="wedgeRoundRectCallout">
            <a:avLst>
              <a:gd name="adj1" fmla="val -53828"/>
              <a:gd name="adj2" fmla="val 98642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нашли еще 1</a:t>
            </a:r>
            <a:endParaRPr lang="ru-RU" b="0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4" grpId="0" animBg="1"/>
      <p:bldP spid="38" grpId="0"/>
      <p:bldP spid="39" grpId="0"/>
      <p:bldP spid="42" grpId="0"/>
      <p:bldP spid="43" grpId="0"/>
      <p:bldP spid="49" grpId="0" build="p" animBg="1"/>
      <p:bldP spid="71" grpId="0" animBg="1"/>
      <p:bldP spid="77" grpId="0" animBg="1"/>
      <p:bldP spid="110" grpId="0" animBg="1"/>
      <p:bldP spid="111" grpId="0" animBg="1"/>
      <p:bldP spid="112" grpId="0" animBg="1"/>
      <p:bldP spid="1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2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Подсчет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элементов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40963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B0B0CB6-DE36-426C-B8C8-DCBA431C6C52}" type="slidenum">
              <a:rPr lang="ru-RU"/>
              <a:pPr/>
              <a:t>25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65163" y="954088"/>
            <a:ext cx="8047037" cy="502285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program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qq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const N = 5;</a:t>
            </a:r>
            <a:endParaRPr lang="ru-RU" sz="2400" dirty="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 dirty="0" err="1">
                <a:latin typeface="Courier New" pitchFamily="49" charset="0"/>
              </a:rPr>
              <a:t>var</a:t>
            </a:r>
            <a:r>
              <a:rPr lang="en-US" sz="2400" dirty="0">
                <a:latin typeface="Courier New" pitchFamily="49" charset="0"/>
              </a:rPr>
              <a:t> A: array [1..N] of integer;</a:t>
            </a: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  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, count: integer;</a:t>
            </a:r>
            <a:endParaRPr lang="ru-RU" sz="2400" dirty="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begin</a:t>
            </a: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dirty="0">
                <a:solidFill>
                  <a:srgbClr val="3333FF"/>
                </a:solidFill>
                <a:latin typeface="Courier New" pitchFamily="49" charset="0"/>
                <a:cs typeface="Courier New" pitchFamily="49" charset="0"/>
              </a:rPr>
              <a:t>{ </a:t>
            </a:r>
            <a:r>
              <a:rPr lang="ru-RU" sz="2400" dirty="0">
                <a:solidFill>
                  <a:srgbClr val="3333FF"/>
                </a:solidFill>
                <a:latin typeface="Courier New" pitchFamily="49" charset="0"/>
                <a:cs typeface="Courier New" pitchFamily="49" charset="0"/>
              </a:rPr>
              <a:t>здесь надо заполнить массив</a:t>
            </a:r>
            <a:r>
              <a:rPr lang="en-US" sz="2400" dirty="0">
                <a:solidFill>
                  <a:srgbClr val="3333FF"/>
                </a:solidFill>
                <a:latin typeface="Courier New" pitchFamily="49" charset="0"/>
                <a:cs typeface="Courier New" pitchFamily="49" charset="0"/>
              </a:rPr>
              <a:t> }</a:t>
            </a:r>
            <a:endParaRPr lang="ru-RU" sz="2400" dirty="0">
              <a:solidFill>
                <a:srgbClr val="3333FF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  count:=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0;</a:t>
            </a:r>
            <a:endParaRPr lang="ru-RU" sz="240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  for </a:t>
            </a:r>
            <a:r>
              <a:rPr lang="de-DE" sz="2400" dirty="0">
                <a:latin typeface="Courier New" pitchFamily="49" charset="0"/>
                <a:cs typeface="Courier New" pitchFamily="49" charset="0"/>
              </a:rPr>
              <a:t>i:=1 </a:t>
            </a:r>
            <a:r>
              <a:rPr lang="de-DE" sz="2400" dirty="0" err="1">
                <a:latin typeface="Courier New" pitchFamily="49" charset="0"/>
                <a:cs typeface="Courier New" pitchFamily="49" charset="0"/>
              </a:rPr>
              <a:t>to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400" dirty="0">
                <a:latin typeface="Courier New" pitchFamily="49" charset="0"/>
                <a:cs typeface="Courier New" pitchFamily="49" charset="0"/>
              </a:rPr>
              <a:t>N do</a:t>
            </a:r>
          </a:p>
          <a:p>
            <a:pPr>
              <a:lnSpc>
                <a:spcPct val="125000"/>
              </a:lnSpc>
              <a:defRPr/>
            </a:pPr>
            <a:r>
              <a:rPr lang="ru-RU" sz="24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  if </a:t>
            </a:r>
            <a:r>
              <a:rPr lang="de-DE" sz="2400" dirty="0">
                <a:latin typeface="Courier New" pitchFamily="49" charset="0"/>
                <a:cs typeface="Courier New" pitchFamily="49" charset="0"/>
              </a:rPr>
              <a:t>A[i]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de-DE" sz="24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0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 then count:=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count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+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1;</a:t>
            </a: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writeln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('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Нулевых элементов: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', count);</a:t>
            </a:r>
            <a:endParaRPr lang="de-DE" sz="240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end.</a:t>
            </a:r>
            <a:endParaRPr lang="ru-RU" sz="2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2988" y="4003675"/>
            <a:ext cx="6591300" cy="10160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for </a:t>
            </a:r>
            <a:r>
              <a:rPr lang="de-DE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i:=1 </a:t>
            </a:r>
            <a:r>
              <a:rPr lang="de-DE" sz="240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to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N do</a:t>
            </a: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if </a:t>
            </a:r>
            <a:r>
              <a:rPr lang="de-DE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A[i]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de-DE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then count:=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count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1;</a:t>
            </a:r>
          </a:p>
        </p:txBody>
      </p:sp>
      <p:sp>
        <p:nvSpPr>
          <p:cNvPr id="6" name="AutoShape 17"/>
          <p:cNvSpPr>
            <a:spLocks noChangeArrowheads="1"/>
          </p:cNvSpPr>
          <p:nvPr/>
        </p:nvSpPr>
        <p:spPr bwMode="auto">
          <a:xfrm>
            <a:off x="4921250" y="3727450"/>
            <a:ext cx="2830513" cy="701675"/>
          </a:xfrm>
          <a:prstGeom prst="wedgeRoundRectCallout">
            <a:avLst>
              <a:gd name="adj1" fmla="val -73643"/>
              <a:gd name="adj2" fmla="val 20440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перебираем все элементы массива</a:t>
            </a:r>
            <a:endParaRPr lang="ru-RU" b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2"/>
          <p:cNvSpPr>
            <a:spLocks noGrp="1"/>
          </p:cNvSpPr>
          <p:nvPr>
            <p:ph type="title"/>
          </p:nvPr>
        </p:nvSpPr>
        <p:spPr>
          <a:xfrm>
            <a:off x="273050" y="116632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ctr"/>
            <a:r>
              <a:rPr dirty="0" smtClean="0">
                <a:solidFill>
                  <a:schemeClr val="tx1"/>
                </a:solidFill>
              </a:rPr>
              <a:t>3. </a:t>
            </a:r>
            <a:r>
              <a:rPr dirty="0" err="1" smtClean="0">
                <a:solidFill>
                  <a:schemeClr val="tx1"/>
                </a:solidFill>
              </a:rPr>
              <a:t>Сумма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выбранных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элементов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44035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4818FBF-E55C-4284-A6B5-89F9882AD5A4}" type="slidenum">
              <a:rPr lang="ru-RU"/>
              <a:pPr/>
              <a:t>26</a:t>
            </a:fld>
            <a:endParaRPr lang="ru-RU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66713" y="812800"/>
            <a:ext cx="8424862" cy="59477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174625" indent="-174625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Задача:</a:t>
            </a:r>
            <a:r>
              <a:rPr lang="ru-RU" sz="2600" b="0" dirty="0"/>
              <a:t> заполнить массив случайными числами в интервале 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[-1</a:t>
            </a:r>
            <a:r>
              <a:rPr lang="ru-RU" sz="2600" dirty="0">
                <a:latin typeface="Courier New" pitchFamily="49" charset="0"/>
                <a:cs typeface="Courier New" pitchFamily="49" charset="0"/>
              </a:rPr>
              <a:t>0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,1</a:t>
            </a:r>
            <a:r>
              <a:rPr lang="ru-RU" sz="2600" dirty="0">
                <a:latin typeface="Courier New" pitchFamily="49" charset="0"/>
                <a:cs typeface="Courier New" pitchFamily="49" charset="0"/>
              </a:rPr>
              <a:t>0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]</a:t>
            </a:r>
            <a:r>
              <a:rPr lang="en-US" sz="2600" b="0" dirty="0"/>
              <a:t> </a:t>
            </a:r>
            <a:r>
              <a:rPr lang="ru-RU" sz="2600" b="0" dirty="0"/>
              <a:t>и подсчитать сумму положительных</a:t>
            </a:r>
            <a:r>
              <a:rPr lang="en-US" sz="2600" b="0" dirty="0"/>
              <a:t> </a:t>
            </a:r>
            <a:r>
              <a:rPr lang="ru-RU" sz="2600" b="0" dirty="0"/>
              <a:t>элементов.</a:t>
            </a:r>
          </a:p>
          <a:p>
            <a:pPr marL="174625" indent="-174625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Идея: </a:t>
            </a:r>
            <a:r>
              <a:rPr lang="ru-RU" sz="2600" b="0" dirty="0"/>
              <a:t>используем переменную 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S</a:t>
            </a:r>
            <a:r>
              <a:rPr lang="en-US" sz="2600" b="0" dirty="0"/>
              <a:t> </a:t>
            </a:r>
            <a:r>
              <a:rPr lang="ru-RU" sz="2600" b="0" dirty="0"/>
              <a:t>для накопления суммы.</a:t>
            </a:r>
          </a:p>
          <a:p>
            <a:pPr marL="174625" indent="-174625">
              <a:spcBef>
                <a:spcPct val="50000"/>
              </a:spcBef>
            </a:pPr>
            <a:endParaRPr lang="ru-RU" sz="2600" b="0" dirty="0"/>
          </a:p>
          <a:p>
            <a:pPr marL="174625" indent="-174625">
              <a:spcBef>
                <a:spcPct val="50000"/>
              </a:spcBef>
            </a:pPr>
            <a:endParaRPr lang="en-US" sz="1100" dirty="0">
              <a:solidFill>
                <a:srgbClr val="3333FF"/>
              </a:solidFill>
            </a:endParaRPr>
          </a:p>
          <a:p>
            <a:pPr marL="174625" indent="-174625">
              <a:spcBef>
                <a:spcPct val="50000"/>
              </a:spcBef>
            </a:pPr>
            <a:endParaRPr lang="ru-RU" sz="2600" dirty="0" smtClean="0">
              <a:solidFill>
                <a:srgbClr val="3333FF"/>
              </a:solidFill>
            </a:endParaRPr>
          </a:p>
          <a:p>
            <a:pPr marL="174625" indent="-174625">
              <a:spcBef>
                <a:spcPct val="50000"/>
              </a:spcBef>
            </a:pPr>
            <a:r>
              <a:rPr lang="ru-RU" sz="2600" dirty="0" smtClean="0">
                <a:solidFill>
                  <a:srgbClr val="3333FF"/>
                </a:solidFill>
              </a:rPr>
              <a:t>Решение</a:t>
            </a:r>
            <a:r>
              <a:rPr lang="ru-RU" sz="2600" dirty="0">
                <a:solidFill>
                  <a:srgbClr val="3333FF"/>
                </a:solidFill>
              </a:rPr>
              <a:t>:</a:t>
            </a:r>
            <a:endParaRPr lang="en-US" sz="2600" dirty="0">
              <a:solidFill>
                <a:srgbClr val="3333FF"/>
              </a:solidFill>
            </a:endParaRPr>
          </a:p>
          <a:p>
            <a:pPr marL="174625" indent="-174625">
              <a:buFont typeface="Arial" charset="0"/>
              <a:buAutoNum type="arabicParenR"/>
            </a:pPr>
            <a:r>
              <a:rPr lang="ru-RU" sz="2600" b="0" dirty="0"/>
              <a:t>записать в переменную 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S</a:t>
            </a:r>
            <a:r>
              <a:rPr lang="ru-RU" sz="2600" b="0" dirty="0"/>
              <a:t> ноль</a:t>
            </a:r>
          </a:p>
          <a:p>
            <a:pPr marL="174625" indent="-174625">
              <a:buFont typeface="Arial" charset="0"/>
              <a:buAutoNum type="arabicParenR"/>
            </a:pPr>
            <a:r>
              <a:rPr lang="ru-RU" sz="2600" b="0" dirty="0"/>
              <a:t>просмотреть все элементы массива:</a:t>
            </a:r>
            <a:br>
              <a:rPr lang="ru-RU" sz="2600" b="0" dirty="0"/>
            </a:br>
            <a:r>
              <a:rPr lang="ru-RU" sz="2600" dirty="0"/>
              <a:t>если</a:t>
            </a:r>
            <a:r>
              <a:rPr lang="ru-RU" sz="2600" b="0" dirty="0"/>
              <a:t> очередной элемент </a:t>
            </a:r>
            <a:r>
              <a:rPr lang="en-US" sz="2600" b="0" dirty="0"/>
              <a:t>&gt;</a:t>
            </a:r>
            <a:r>
              <a:rPr lang="ru-RU" sz="2600" b="0" dirty="0"/>
              <a:t> 0, </a:t>
            </a:r>
            <a:br>
              <a:rPr lang="ru-RU" sz="2600" b="0" dirty="0"/>
            </a:br>
            <a:r>
              <a:rPr lang="ru-RU" sz="2600" b="0" dirty="0"/>
              <a:t>  </a:t>
            </a:r>
            <a:r>
              <a:rPr lang="ru-RU" sz="2600" dirty="0"/>
              <a:t>то</a:t>
            </a:r>
            <a:r>
              <a:rPr lang="ru-RU" sz="2600" b="0" dirty="0"/>
              <a:t> добавить к сумме этот элемент</a:t>
            </a:r>
          </a:p>
          <a:p>
            <a:pPr marL="174625" indent="-174625">
              <a:buFont typeface="Arial" charset="0"/>
              <a:buAutoNum type="arabicParenR"/>
            </a:pPr>
            <a:r>
              <a:rPr lang="ru-RU" sz="2600" b="0" dirty="0"/>
              <a:t>вывести значение суммы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39763" y="3167063"/>
            <a:ext cx="9858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S:=0</a:t>
            </a:r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833563" y="3167063"/>
            <a:ext cx="16795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S:=</a:t>
            </a:r>
            <a:r>
              <a:rPr lang="en-US" sz="2600">
                <a:solidFill>
                  <a:srgbClr val="000000"/>
                </a:solidFill>
                <a:cs typeface="Courier New" pitchFamily="49" charset="0"/>
              </a:rPr>
              <a:t> </a:t>
            </a: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A[1]</a:t>
            </a:r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767138" y="3167063"/>
            <a:ext cx="26828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S:=</a:t>
            </a:r>
            <a:r>
              <a:rPr lang="en-US" sz="2600">
                <a:solidFill>
                  <a:srgbClr val="000000"/>
                </a:solidFill>
                <a:cs typeface="Courier New" pitchFamily="49" charset="0"/>
              </a:rPr>
              <a:t> </a:t>
            </a: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A[1]</a:t>
            </a:r>
            <a:r>
              <a:rPr lang="ru-RU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A[2]</a:t>
            </a:r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631825" y="3559175"/>
            <a:ext cx="368458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S:=</a:t>
            </a:r>
            <a:r>
              <a:rPr lang="en-US" sz="2600">
                <a:solidFill>
                  <a:srgbClr val="000000"/>
                </a:solidFill>
                <a:cs typeface="Courier New" pitchFamily="49" charset="0"/>
              </a:rPr>
              <a:t> </a:t>
            </a: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A[1]</a:t>
            </a:r>
            <a:r>
              <a:rPr lang="ru-RU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A[2]+A[3]</a:t>
            </a:r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867275" y="3570288"/>
            <a:ext cx="40846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S:=</a:t>
            </a:r>
            <a:r>
              <a:rPr lang="en-US" sz="2600">
                <a:solidFill>
                  <a:srgbClr val="000000"/>
                </a:solidFill>
                <a:cs typeface="Courier New" pitchFamily="49" charset="0"/>
              </a:rPr>
              <a:t> </a:t>
            </a: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A[1]</a:t>
            </a:r>
            <a:r>
              <a:rPr lang="ru-RU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A[2]+</a:t>
            </a:r>
            <a:r>
              <a:rPr lang="ru-RU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…+</a:t>
            </a: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A[N]</a:t>
            </a:r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Стрелка вправо 9"/>
          <p:cNvSpPr>
            <a:spLocks noChangeArrowheads="1"/>
          </p:cNvSpPr>
          <p:nvPr/>
        </p:nvSpPr>
        <p:spPr bwMode="auto">
          <a:xfrm>
            <a:off x="4233863" y="3690938"/>
            <a:ext cx="479425" cy="228600"/>
          </a:xfrm>
          <a:prstGeom prst="rightArrow">
            <a:avLst>
              <a:gd name="adj1" fmla="val 50000"/>
              <a:gd name="adj2" fmla="val 50052"/>
            </a:avLst>
          </a:prstGeom>
          <a:solidFill>
            <a:srgbClr val="0000CC"/>
          </a:solidFill>
          <a:ln w="12700" algn="ctr">
            <a:noFill/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2" name="Скругленная прямоугольная выноска 11"/>
          <p:cNvSpPr/>
          <p:nvPr/>
        </p:nvSpPr>
        <p:spPr bwMode="auto">
          <a:xfrm>
            <a:off x="6748463" y="5214938"/>
            <a:ext cx="2178050" cy="565150"/>
          </a:xfrm>
          <a:prstGeom prst="wedgeRoundRectCallout">
            <a:avLst>
              <a:gd name="adj1" fmla="val -58449"/>
              <a:gd name="adj2" fmla="val 50961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S:=</a:t>
            </a:r>
            <a:r>
              <a:rPr lang="en-US" sz="2600">
                <a:solidFill>
                  <a:srgbClr val="000000"/>
                </a:solidFill>
                <a:cs typeface="Courier New" pitchFamily="49" charset="0"/>
              </a:rPr>
              <a:t> </a:t>
            </a: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S+A[i]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 animBg="1"/>
      <p:bldP spid="5" grpId="0"/>
      <p:bldP spid="6" grpId="0"/>
      <p:bldP spid="7" grpId="0"/>
      <p:bldP spid="8" grpId="0"/>
      <p:bldP spid="9" grpId="0"/>
      <p:bldP spid="10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2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Сумма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выбранных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элементов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45059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D280352-0F0E-4415-89B9-7AEE13951709}" type="slidenum">
              <a:rPr lang="ru-RU"/>
              <a:pPr/>
              <a:t>27</a:t>
            </a:fld>
            <a:endParaRPr lang="ru-RU"/>
          </a:p>
        </p:txBody>
      </p:sp>
      <p:sp>
        <p:nvSpPr>
          <p:cNvPr id="27" name="Блок-схема: знак завершения 17"/>
          <p:cNvSpPr>
            <a:spLocks noChangeArrowheads="1"/>
          </p:cNvSpPr>
          <p:nvPr/>
        </p:nvSpPr>
        <p:spPr bwMode="auto">
          <a:xfrm>
            <a:off x="3409950" y="950913"/>
            <a:ext cx="1393825" cy="390525"/>
          </a:xfrm>
          <a:prstGeom prst="flowChartTerminator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0" tIns="0" rIns="0"/>
          <a:lstStyle/>
          <a:p>
            <a:pPr algn="ctr"/>
            <a:r>
              <a:rPr lang="ru-RU" b="0"/>
              <a:t>начало</a:t>
            </a:r>
          </a:p>
        </p:txBody>
      </p:sp>
      <p:sp>
        <p:nvSpPr>
          <p:cNvPr id="28" name="Блок-схема: знак завершения 18"/>
          <p:cNvSpPr>
            <a:spLocks noChangeArrowheads="1"/>
          </p:cNvSpPr>
          <p:nvPr/>
        </p:nvSpPr>
        <p:spPr bwMode="auto">
          <a:xfrm>
            <a:off x="5848350" y="2919413"/>
            <a:ext cx="1393825" cy="390525"/>
          </a:xfrm>
          <a:prstGeom prst="flowChartTerminator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0" tIns="0" rIns="0"/>
          <a:lstStyle/>
          <a:p>
            <a:pPr algn="ctr"/>
            <a:r>
              <a:rPr lang="ru-RU" b="0"/>
              <a:t>конец</a:t>
            </a:r>
          </a:p>
        </p:txBody>
      </p:sp>
      <p:cxnSp>
        <p:nvCxnSpPr>
          <p:cNvPr id="32" name="Shape 22"/>
          <p:cNvCxnSpPr>
            <a:cxnSpLocks noChangeShapeType="1"/>
            <a:stCxn id="45085" idx="3"/>
            <a:endCxn id="71" idx="0"/>
          </p:cNvCxnSpPr>
          <p:nvPr/>
        </p:nvCxnSpPr>
        <p:spPr bwMode="auto">
          <a:xfrm>
            <a:off x="5143500" y="4171950"/>
            <a:ext cx="425450" cy="423863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cxnSp>
        <p:nvCxnSpPr>
          <p:cNvPr id="33" name="Shape 23"/>
          <p:cNvCxnSpPr>
            <a:cxnSpLocks noChangeShapeType="1"/>
            <a:stCxn id="71" idx="2"/>
            <a:endCxn id="34" idx="6"/>
          </p:cNvCxnSpPr>
          <p:nvPr/>
        </p:nvCxnSpPr>
        <p:spPr bwMode="auto">
          <a:xfrm rot="5400000">
            <a:off x="4738688" y="4354513"/>
            <a:ext cx="223837" cy="1436687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34" name="Овал 24"/>
          <p:cNvSpPr>
            <a:spLocks noChangeArrowheads="1"/>
          </p:cNvSpPr>
          <p:nvPr/>
        </p:nvSpPr>
        <p:spPr bwMode="auto">
          <a:xfrm>
            <a:off x="4087813" y="5162550"/>
            <a:ext cx="44450" cy="46038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cxnSp>
        <p:nvCxnSpPr>
          <p:cNvPr id="36" name="Прямая со стрелкой 28"/>
          <p:cNvCxnSpPr>
            <a:cxnSpLocks noChangeShapeType="1"/>
            <a:stCxn id="77" idx="2"/>
            <a:endCxn id="45087" idx="1"/>
          </p:cNvCxnSpPr>
          <p:nvPr/>
        </p:nvCxnSpPr>
        <p:spPr bwMode="auto">
          <a:xfrm rot="5400000" flipH="1">
            <a:off x="2330450" y="4062413"/>
            <a:ext cx="2730500" cy="831850"/>
          </a:xfrm>
          <a:prstGeom prst="bentConnector4">
            <a:avLst>
              <a:gd name="adj1" fmla="val -15815"/>
              <a:gd name="adj2" fmla="val 240454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cxnSp>
        <p:nvCxnSpPr>
          <p:cNvPr id="37" name="Прямая со стрелкой 31"/>
          <p:cNvCxnSpPr>
            <a:cxnSpLocks noChangeShapeType="1"/>
            <a:stCxn id="27" idx="2"/>
            <a:endCxn id="49" idx="0"/>
          </p:cNvCxnSpPr>
          <p:nvPr/>
        </p:nvCxnSpPr>
        <p:spPr bwMode="auto">
          <a:xfrm rot="16200000" flipH="1">
            <a:off x="3911600" y="1536701"/>
            <a:ext cx="396875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38" name="Блок-схема: процесс 33"/>
          <p:cNvSpPr>
            <a:spLocks noChangeArrowheads="1"/>
          </p:cNvSpPr>
          <p:nvPr/>
        </p:nvSpPr>
        <p:spPr bwMode="auto">
          <a:xfrm>
            <a:off x="3378200" y="4575175"/>
            <a:ext cx="752475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нет</a:t>
            </a:r>
          </a:p>
        </p:txBody>
      </p:sp>
      <p:sp>
        <p:nvSpPr>
          <p:cNvPr id="39" name="Блок-схема: процесс 34"/>
          <p:cNvSpPr>
            <a:spLocks noChangeArrowheads="1"/>
          </p:cNvSpPr>
          <p:nvPr/>
        </p:nvSpPr>
        <p:spPr bwMode="auto">
          <a:xfrm>
            <a:off x="5078413" y="3773488"/>
            <a:ext cx="625475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да</a:t>
            </a:r>
          </a:p>
        </p:txBody>
      </p:sp>
      <p:cxnSp>
        <p:nvCxnSpPr>
          <p:cNvPr id="40" name="Прямая со стрелкой 52"/>
          <p:cNvCxnSpPr>
            <a:cxnSpLocks noChangeShapeType="1"/>
            <a:endCxn id="28" idx="1"/>
          </p:cNvCxnSpPr>
          <p:nvPr/>
        </p:nvCxnSpPr>
        <p:spPr bwMode="auto">
          <a:xfrm>
            <a:off x="4933950" y="3113088"/>
            <a:ext cx="91440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cxnSp>
        <p:nvCxnSpPr>
          <p:cNvPr id="41" name="Прямая со стрелкой 53"/>
          <p:cNvCxnSpPr>
            <a:cxnSpLocks noChangeShapeType="1"/>
            <a:stCxn id="45087" idx="2"/>
            <a:endCxn id="45085" idx="0"/>
          </p:cNvCxnSpPr>
          <p:nvPr/>
        </p:nvCxnSpPr>
        <p:spPr bwMode="auto">
          <a:xfrm rot="5400000">
            <a:off x="3934619" y="3642519"/>
            <a:ext cx="346075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42" name="Блок-схема: процесс 63"/>
          <p:cNvSpPr>
            <a:spLocks noChangeArrowheads="1"/>
          </p:cNvSpPr>
          <p:nvPr/>
        </p:nvSpPr>
        <p:spPr bwMode="auto">
          <a:xfrm>
            <a:off x="5019675" y="2713038"/>
            <a:ext cx="620713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нет</a:t>
            </a:r>
          </a:p>
        </p:txBody>
      </p:sp>
      <p:sp>
        <p:nvSpPr>
          <p:cNvPr id="43" name="Блок-схема: процесс 64"/>
          <p:cNvSpPr>
            <a:spLocks noChangeArrowheads="1"/>
          </p:cNvSpPr>
          <p:nvPr/>
        </p:nvSpPr>
        <p:spPr bwMode="auto">
          <a:xfrm>
            <a:off x="3616325" y="3443288"/>
            <a:ext cx="463550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да</a:t>
            </a:r>
          </a:p>
        </p:txBody>
      </p:sp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3279775" y="2757488"/>
            <a:ext cx="1654175" cy="712787"/>
            <a:chOff x="3055938" y="1906588"/>
            <a:chExt cx="2552700" cy="903287"/>
          </a:xfrm>
        </p:grpSpPr>
        <p:sp>
          <p:nvSpPr>
            <p:cNvPr id="45087" name="Блок-схема: решение 45"/>
            <p:cNvSpPr>
              <a:spLocks noChangeArrowheads="1"/>
            </p:cNvSpPr>
            <p:nvPr/>
          </p:nvSpPr>
          <p:spPr bwMode="auto">
            <a:xfrm>
              <a:off x="3055938" y="1906588"/>
              <a:ext cx="2552700" cy="903287"/>
            </a:xfrm>
            <a:prstGeom prst="flowChartDecision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88" name="Прямоугольник 39"/>
            <p:cNvSpPr>
              <a:spLocks noChangeArrowheads="1"/>
            </p:cNvSpPr>
            <p:nvPr/>
          </p:nvSpPr>
          <p:spPr bwMode="auto">
            <a:xfrm>
              <a:off x="3256822" y="2158059"/>
              <a:ext cx="2150931" cy="400344"/>
            </a:xfrm>
            <a:prstGeom prst="rect">
              <a:avLst/>
            </a:prstGeom>
            <a:noFill/>
            <a:ln w="12700" algn="ctr">
              <a:noFill/>
              <a:round/>
              <a:headEnd/>
              <a:tailEnd type="triangle" w="lg" len="lg"/>
            </a:ln>
          </p:spPr>
          <p:txBody>
            <a:bodyPr/>
            <a:lstStyle/>
            <a:p>
              <a:pPr algn="ctr"/>
              <a:r>
                <a:rPr lang="en-US">
                  <a:latin typeface="Courier New" pitchFamily="49" charset="0"/>
                  <a:cs typeface="Courier New" pitchFamily="49" charset="0"/>
                </a:rPr>
                <a:t>i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&lt;=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N?</a:t>
              </a:r>
              <a:endParaRPr lang="ru-RU">
                <a:latin typeface="Courier New" pitchFamily="49" charset="0"/>
                <a:cs typeface="Courier New" pitchFamily="49" charset="0"/>
              </a:endParaRPr>
            </a:p>
          </p:txBody>
        </p:sp>
      </p:grpSp>
      <p:sp>
        <p:nvSpPr>
          <p:cNvPr id="49" name="Блок-схема: процесс 20"/>
          <p:cNvSpPr>
            <a:spLocks noChangeArrowheads="1"/>
          </p:cNvSpPr>
          <p:nvPr/>
        </p:nvSpPr>
        <p:spPr bwMode="auto">
          <a:xfrm>
            <a:off x="3575050" y="1738313"/>
            <a:ext cx="1074738" cy="687387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en-US">
                <a:latin typeface="Courier New" pitchFamily="49" charset="0"/>
                <a:cs typeface="Courier New" pitchFamily="49" charset="0"/>
              </a:rPr>
              <a:t> S:=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0</a:t>
            </a:r>
          </a:p>
          <a:p>
            <a:pPr algn="ctr"/>
            <a:r>
              <a:rPr lang="en-US">
                <a:latin typeface="Courier New" pitchFamily="49" charset="0"/>
                <a:cs typeface="Courier New" pitchFamily="49" charset="0"/>
              </a:rPr>
              <a:t> i:=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1</a:t>
            </a:r>
          </a:p>
          <a:p>
            <a:endParaRPr lang="ru-RU"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3" name="Прямая со стрелкой 31"/>
          <p:cNvCxnSpPr>
            <a:cxnSpLocks noChangeShapeType="1"/>
            <a:stCxn id="49" idx="2"/>
            <a:endCxn id="45087" idx="0"/>
          </p:cNvCxnSpPr>
          <p:nvPr/>
        </p:nvCxnSpPr>
        <p:spPr bwMode="auto">
          <a:xfrm rot="5400000">
            <a:off x="3944144" y="2588419"/>
            <a:ext cx="331788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grpSp>
        <p:nvGrpSpPr>
          <p:cNvPr id="3" name="Группа 29"/>
          <p:cNvGrpSpPr>
            <a:grpSpLocks/>
          </p:cNvGrpSpPr>
          <p:nvPr/>
        </p:nvGrpSpPr>
        <p:grpSpPr bwMode="auto">
          <a:xfrm>
            <a:off x="3070225" y="3816350"/>
            <a:ext cx="2073275" cy="711200"/>
            <a:chOff x="3055938" y="1906588"/>
            <a:chExt cx="2552700" cy="903287"/>
          </a:xfrm>
        </p:grpSpPr>
        <p:sp>
          <p:nvSpPr>
            <p:cNvPr id="45085" name="Блок-схема: решение 62"/>
            <p:cNvSpPr>
              <a:spLocks noChangeArrowheads="1"/>
            </p:cNvSpPr>
            <p:nvPr/>
          </p:nvSpPr>
          <p:spPr bwMode="auto">
            <a:xfrm>
              <a:off x="3055938" y="1906588"/>
              <a:ext cx="2552700" cy="903287"/>
            </a:xfrm>
            <a:prstGeom prst="flowChartDecision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86" name="Прямоугольник 39"/>
            <p:cNvSpPr>
              <a:spLocks noChangeArrowheads="1"/>
            </p:cNvSpPr>
            <p:nvPr/>
          </p:nvSpPr>
          <p:spPr bwMode="auto">
            <a:xfrm>
              <a:off x="3257262" y="2156605"/>
              <a:ext cx="2150054" cy="403253"/>
            </a:xfrm>
            <a:prstGeom prst="rect">
              <a:avLst/>
            </a:prstGeom>
            <a:noFill/>
            <a:ln w="12700" algn="ctr">
              <a:noFill/>
              <a:round/>
              <a:headEnd/>
              <a:tailEnd type="triangle" w="lg" len="lg"/>
            </a:ln>
          </p:spPr>
          <p:txBody>
            <a:bodyPr/>
            <a:lstStyle/>
            <a:p>
              <a:pPr algn="ctr"/>
              <a:r>
                <a:rPr lang="en-US">
                  <a:latin typeface="Courier New" pitchFamily="49" charset="0"/>
                  <a:cs typeface="Courier New" pitchFamily="49" charset="0"/>
                </a:rPr>
                <a:t>A[i]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&gt;</a:t>
              </a:r>
              <a:r>
                <a:rPr lang="en-US">
                  <a:cs typeface="Courier New" pitchFamily="49" charset="0"/>
                </a:rPr>
                <a:t> </a:t>
              </a:r>
              <a:r>
                <a:rPr lang="en-US">
                  <a:latin typeface="Courier New" pitchFamily="49" charset="0"/>
                  <a:cs typeface="Courier New" pitchFamily="49" charset="0"/>
                </a:rPr>
                <a:t>0?</a:t>
              </a:r>
              <a:endParaRPr lang="ru-RU">
                <a:latin typeface="Courier New" pitchFamily="49" charset="0"/>
                <a:cs typeface="Courier New" pitchFamily="49" charset="0"/>
              </a:endParaRPr>
            </a:p>
          </p:txBody>
        </p:sp>
      </p:grpSp>
      <p:cxnSp>
        <p:nvCxnSpPr>
          <p:cNvPr id="67" name="Прямая со стрелкой 53"/>
          <p:cNvCxnSpPr>
            <a:cxnSpLocks noChangeShapeType="1"/>
            <a:stCxn id="45085" idx="2"/>
            <a:endCxn id="34" idx="0"/>
          </p:cNvCxnSpPr>
          <p:nvPr/>
        </p:nvCxnSpPr>
        <p:spPr bwMode="auto">
          <a:xfrm rot="16200000" flipH="1">
            <a:off x="3790951" y="4843462"/>
            <a:ext cx="635000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71" name="Блок-схема: процесс 20"/>
          <p:cNvSpPr>
            <a:spLocks noChangeArrowheads="1"/>
          </p:cNvSpPr>
          <p:nvPr/>
        </p:nvSpPr>
        <p:spPr bwMode="auto">
          <a:xfrm>
            <a:off x="4706938" y="4595813"/>
            <a:ext cx="1722437" cy="365125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en-US">
                <a:latin typeface="Courier New" pitchFamily="49" charset="0"/>
                <a:cs typeface="Courier New" pitchFamily="49" charset="0"/>
              </a:rPr>
              <a:t>S:=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S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+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A[i]</a:t>
            </a:r>
          </a:p>
          <a:p>
            <a:endParaRPr lang="ru-RU"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7" name="Блок-схема: процесс 20"/>
          <p:cNvSpPr>
            <a:spLocks noChangeArrowheads="1"/>
          </p:cNvSpPr>
          <p:nvPr/>
        </p:nvSpPr>
        <p:spPr bwMode="auto">
          <a:xfrm>
            <a:off x="3433763" y="5478463"/>
            <a:ext cx="1357312" cy="365125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en-US">
                <a:latin typeface="Courier New" pitchFamily="49" charset="0"/>
                <a:cs typeface="Courier New" pitchFamily="49" charset="0"/>
              </a:rPr>
              <a:t>i:=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i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+</a:t>
            </a:r>
            <a:r>
              <a:rPr lang="en-US">
                <a:cs typeface="Courier New" pitchFamily="49" charset="0"/>
              </a:rPr>
              <a:t> </a:t>
            </a:r>
            <a:r>
              <a:rPr lang="en-US">
                <a:latin typeface="Courier New" pitchFamily="49" charset="0"/>
                <a:cs typeface="Courier New" pitchFamily="49" charset="0"/>
              </a:rPr>
              <a:t>1</a:t>
            </a:r>
          </a:p>
          <a:p>
            <a:endParaRPr lang="ru-RU"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83" name="Прямая со стрелкой 53"/>
          <p:cNvCxnSpPr>
            <a:cxnSpLocks noChangeShapeType="1"/>
            <a:stCxn id="34" idx="4"/>
            <a:endCxn id="77" idx="0"/>
          </p:cNvCxnSpPr>
          <p:nvPr/>
        </p:nvCxnSpPr>
        <p:spPr bwMode="auto">
          <a:xfrm rot="16200000" flipH="1">
            <a:off x="3975894" y="5342732"/>
            <a:ext cx="269875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110" name="AutoShape 17"/>
          <p:cNvSpPr>
            <a:spLocks noChangeArrowheads="1"/>
          </p:cNvSpPr>
          <p:nvPr/>
        </p:nvSpPr>
        <p:spPr bwMode="auto">
          <a:xfrm>
            <a:off x="5129213" y="1052513"/>
            <a:ext cx="2028825" cy="701675"/>
          </a:xfrm>
          <a:prstGeom prst="wedgeRoundRectCallout">
            <a:avLst>
              <a:gd name="adj1" fmla="val -78024"/>
              <a:gd name="adj2" fmla="val 65689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пока ни одного </a:t>
            </a:r>
            <a:br>
              <a:rPr lang="ru-RU" sz="2000" b="0"/>
            </a:br>
            <a:r>
              <a:rPr lang="ru-RU" sz="2000" b="0"/>
              <a:t>не нашли</a:t>
            </a:r>
            <a:endParaRPr lang="ru-RU" b="0"/>
          </a:p>
        </p:txBody>
      </p:sp>
      <p:sp>
        <p:nvSpPr>
          <p:cNvPr id="111" name="AutoShape 17"/>
          <p:cNvSpPr>
            <a:spLocks noChangeArrowheads="1"/>
          </p:cNvSpPr>
          <p:nvPr/>
        </p:nvSpPr>
        <p:spPr bwMode="auto">
          <a:xfrm>
            <a:off x="904875" y="1490663"/>
            <a:ext cx="2028825" cy="701675"/>
          </a:xfrm>
          <a:prstGeom prst="wedgeRoundRectCallout">
            <a:avLst>
              <a:gd name="adj1" fmla="val 92199"/>
              <a:gd name="adj2" fmla="val 51209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начать с 1-ого</a:t>
            </a:r>
            <a:endParaRPr lang="ru-RU" b="0"/>
          </a:p>
        </p:txBody>
      </p:sp>
      <p:sp>
        <p:nvSpPr>
          <p:cNvPr id="112" name="AutoShape 17"/>
          <p:cNvSpPr>
            <a:spLocks noChangeArrowheads="1"/>
          </p:cNvSpPr>
          <p:nvPr/>
        </p:nvSpPr>
        <p:spPr bwMode="auto">
          <a:xfrm>
            <a:off x="5984875" y="5497513"/>
            <a:ext cx="2028825" cy="788987"/>
          </a:xfrm>
          <a:prstGeom prst="wedgeRoundRectCallout">
            <a:avLst>
              <a:gd name="adj1" fmla="val -112444"/>
              <a:gd name="adj2" fmla="val -22999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перейти к следующему</a:t>
            </a:r>
            <a:endParaRPr lang="ru-RU" b="0"/>
          </a:p>
        </p:txBody>
      </p:sp>
      <p:sp>
        <p:nvSpPr>
          <p:cNvPr id="114" name="AutoShape 17"/>
          <p:cNvSpPr>
            <a:spLocks noChangeArrowheads="1"/>
          </p:cNvSpPr>
          <p:nvPr/>
        </p:nvSpPr>
        <p:spPr bwMode="auto">
          <a:xfrm>
            <a:off x="6708775" y="3822700"/>
            <a:ext cx="1952625" cy="558800"/>
          </a:xfrm>
          <a:prstGeom prst="wedgeRoundRectCallout">
            <a:avLst>
              <a:gd name="adj1" fmla="val -53828"/>
              <a:gd name="adj2" fmla="val 98642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нашли еще 1</a:t>
            </a:r>
            <a:endParaRPr lang="ru-RU" b="0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4" grpId="0" animBg="1"/>
      <p:bldP spid="38" grpId="0"/>
      <p:bldP spid="39" grpId="0"/>
      <p:bldP spid="42" grpId="0"/>
      <p:bldP spid="43" grpId="0"/>
      <p:bldP spid="49" grpId="0" build="p" animBg="1"/>
      <p:bldP spid="71" grpId="0" animBg="1"/>
      <p:bldP spid="77" grpId="0" animBg="1"/>
      <p:bldP spid="110" grpId="0" animBg="1"/>
      <p:bldP spid="111" grpId="0" animBg="1"/>
      <p:bldP spid="112" grpId="0" animBg="1"/>
      <p:bldP spid="1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2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Сумма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выбранных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элементов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46083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CE3826D-AEC6-41A6-8E9B-968CFAAADE0B}" type="slidenum">
              <a:rPr lang="ru-RU"/>
              <a:pPr/>
              <a:t>28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65163" y="954088"/>
            <a:ext cx="8047037" cy="502285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program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qq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const N = 5;</a:t>
            </a:r>
            <a:endParaRPr lang="ru-RU" sz="2400" dirty="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 dirty="0" err="1">
                <a:latin typeface="Courier New" pitchFamily="49" charset="0"/>
              </a:rPr>
              <a:t>var</a:t>
            </a:r>
            <a:r>
              <a:rPr lang="en-US" sz="2400" dirty="0">
                <a:latin typeface="Courier New" pitchFamily="49" charset="0"/>
              </a:rPr>
              <a:t> A: array [1..N] of integer;</a:t>
            </a: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  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, S: integer;</a:t>
            </a:r>
            <a:endParaRPr lang="ru-RU" sz="2400" dirty="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begin</a:t>
            </a: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dirty="0">
                <a:solidFill>
                  <a:srgbClr val="3333FF"/>
                </a:solidFill>
                <a:latin typeface="Courier New" pitchFamily="49" charset="0"/>
                <a:cs typeface="Courier New" pitchFamily="49" charset="0"/>
              </a:rPr>
              <a:t>{ </a:t>
            </a:r>
            <a:r>
              <a:rPr lang="ru-RU" sz="2400" dirty="0">
                <a:solidFill>
                  <a:srgbClr val="3333FF"/>
                </a:solidFill>
                <a:latin typeface="Courier New" pitchFamily="49" charset="0"/>
                <a:cs typeface="Courier New" pitchFamily="49" charset="0"/>
              </a:rPr>
              <a:t>здесь надо заполнить массив</a:t>
            </a:r>
            <a:r>
              <a:rPr lang="en-US" sz="2400" dirty="0">
                <a:solidFill>
                  <a:srgbClr val="3333FF"/>
                </a:solidFill>
                <a:latin typeface="Courier New" pitchFamily="49" charset="0"/>
                <a:cs typeface="Courier New" pitchFamily="49" charset="0"/>
              </a:rPr>
              <a:t> }</a:t>
            </a:r>
            <a:endParaRPr lang="ru-RU" sz="2400" dirty="0">
              <a:solidFill>
                <a:srgbClr val="3333FF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  S:=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0;</a:t>
            </a:r>
            <a:endParaRPr lang="ru-RU" sz="240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  for </a:t>
            </a:r>
            <a:r>
              <a:rPr lang="de-DE" sz="2400" dirty="0">
                <a:latin typeface="Courier New" pitchFamily="49" charset="0"/>
                <a:cs typeface="Courier New" pitchFamily="49" charset="0"/>
              </a:rPr>
              <a:t>i:=1 </a:t>
            </a:r>
            <a:r>
              <a:rPr lang="de-DE" sz="2400" dirty="0" err="1">
                <a:latin typeface="Courier New" pitchFamily="49" charset="0"/>
                <a:cs typeface="Courier New" pitchFamily="49" charset="0"/>
              </a:rPr>
              <a:t>to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400" dirty="0">
                <a:latin typeface="Courier New" pitchFamily="49" charset="0"/>
                <a:cs typeface="Courier New" pitchFamily="49" charset="0"/>
              </a:rPr>
              <a:t>N do</a:t>
            </a:r>
          </a:p>
          <a:p>
            <a:pPr>
              <a:lnSpc>
                <a:spcPct val="125000"/>
              </a:lnSpc>
              <a:defRPr/>
            </a:pPr>
            <a:r>
              <a:rPr lang="ru-RU" sz="24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  if </a:t>
            </a:r>
            <a:r>
              <a:rPr lang="de-DE" sz="2400" dirty="0">
                <a:latin typeface="Courier New" pitchFamily="49" charset="0"/>
                <a:cs typeface="Courier New" pitchFamily="49" charset="0"/>
              </a:rPr>
              <a:t>A[i]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de-DE" sz="24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0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 then count:=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count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+</a:t>
            </a:r>
            <a:r>
              <a:rPr lang="ru-RU" sz="2400" dirty="0"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1;</a:t>
            </a: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writeln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('C</a:t>
            </a:r>
            <a:r>
              <a:rPr lang="ru-RU" sz="2400" dirty="0" err="1">
                <a:latin typeface="Courier New" pitchFamily="49" charset="0"/>
                <a:cs typeface="Courier New" pitchFamily="49" charset="0"/>
              </a:rPr>
              <a:t>умма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400" dirty="0" err="1">
                <a:latin typeface="Courier New" pitchFamily="49" charset="0"/>
                <a:cs typeface="Courier New" pitchFamily="49" charset="0"/>
              </a:rPr>
              <a:t>полож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элементов: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',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S);</a:t>
            </a:r>
            <a:endParaRPr lang="de-DE" sz="240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end.</a:t>
            </a:r>
            <a:endParaRPr lang="ru-RU" sz="2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2988" y="4003675"/>
            <a:ext cx="6591300" cy="10160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for </a:t>
            </a:r>
            <a:r>
              <a:rPr lang="de-DE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i:=1 </a:t>
            </a:r>
            <a:r>
              <a:rPr lang="de-DE" sz="240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to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N do</a:t>
            </a:r>
          </a:p>
          <a:p>
            <a:pPr>
              <a:lnSpc>
                <a:spcPct val="125000"/>
              </a:lnSpc>
              <a:defRPr/>
            </a:pP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if </a:t>
            </a:r>
            <a:r>
              <a:rPr lang="de-DE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A[i]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de-DE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then S:=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Courier New" pitchFamily="49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240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];</a:t>
            </a:r>
          </a:p>
        </p:txBody>
      </p:sp>
      <p:sp>
        <p:nvSpPr>
          <p:cNvPr id="6" name="AutoShape 17"/>
          <p:cNvSpPr>
            <a:spLocks noChangeArrowheads="1"/>
          </p:cNvSpPr>
          <p:nvPr/>
        </p:nvSpPr>
        <p:spPr bwMode="auto">
          <a:xfrm>
            <a:off x="4921250" y="3727450"/>
            <a:ext cx="2830513" cy="701675"/>
          </a:xfrm>
          <a:prstGeom prst="wedgeRoundRectCallout">
            <a:avLst>
              <a:gd name="adj1" fmla="val -73643"/>
              <a:gd name="adj2" fmla="val 20440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перебираем все элементы массива</a:t>
            </a:r>
            <a:endParaRPr lang="ru-RU" b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5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ctr"/>
            <a:r>
              <a:rPr dirty="0" smtClean="0">
                <a:solidFill>
                  <a:schemeClr val="tx1"/>
                </a:solidFill>
              </a:rPr>
              <a:t>4. </a:t>
            </a:r>
            <a:r>
              <a:rPr dirty="0" err="1" smtClean="0">
                <a:solidFill>
                  <a:schemeClr val="tx1"/>
                </a:solidFill>
              </a:rPr>
              <a:t>Поиск</a:t>
            </a:r>
            <a:r>
              <a:rPr dirty="0" smtClean="0">
                <a:solidFill>
                  <a:schemeClr val="tx1"/>
                </a:solidFill>
              </a:rPr>
              <a:t> в </a:t>
            </a:r>
            <a:r>
              <a:rPr dirty="0" err="1" smtClean="0">
                <a:solidFill>
                  <a:schemeClr val="tx1"/>
                </a:solidFill>
              </a:rPr>
              <a:t>массиве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600ED92-51BE-4846-82B0-4CDD7C17A5CA}" type="slidenum">
              <a:rPr lang="ru-RU"/>
              <a:pPr/>
              <a:t>29</a:t>
            </a:fld>
            <a:endParaRPr lang="ru-RU"/>
          </a:p>
        </p:txBody>
      </p:sp>
      <p:sp>
        <p:nvSpPr>
          <p:cNvPr id="405509" name="Text Box 5"/>
          <p:cNvSpPr txBox="1">
            <a:spLocks noChangeArrowheads="1"/>
          </p:cNvSpPr>
          <p:nvPr/>
        </p:nvSpPr>
        <p:spPr bwMode="auto">
          <a:xfrm>
            <a:off x="357188" y="1196752"/>
            <a:ext cx="8540750" cy="41549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Задача </a:t>
            </a:r>
            <a:r>
              <a:rPr lang="ru-RU" sz="2600" b="0" dirty="0"/>
              <a:t>– найти в массиве элемент, равный </a:t>
            </a:r>
            <a:r>
              <a:rPr lang="en-US" sz="3000" dirty="0">
                <a:latin typeface="Courier New" pitchFamily="49" charset="0"/>
              </a:rPr>
              <a:t>X</a:t>
            </a:r>
            <a:r>
              <a:rPr lang="en-US" sz="2600" b="0" dirty="0"/>
              <a:t>, </a:t>
            </a:r>
            <a:r>
              <a:rPr lang="ru-RU" sz="2600" b="0" dirty="0"/>
              <a:t>или установить, что его нет.</a:t>
            </a:r>
            <a:r>
              <a:rPr lang="ru-RU" sz="2600" dirty="0">
                <a:solidFill>
                  <a:srgbClr val="3333FF"/>
                </a:solidFill>
              </a:rPr>
              <a:t> </a:t>
            </a:r>
          </a:p>
          <a:p>
            <a:pPr marL="176213" indent="-176213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Пример: </a:t>
            </a:r>
            <a:r>
              <a:rPr lang="ru-RU" sz="2600" b="0" dirty="0"/>
              <a:t>если в классе ученик с фамилией </a:t>
            </a:r>
            <a:r>
              <a:rPr lang="ru-RU" sz="2600" b="0" dirty="0" err="1"/>
              <a:t>Пупкин</a:t>
            </a:r>
            <a:r>
              <a:rPr lang="ru-RU" sz="2600" b="0" dirty="0"/>
              <a:t>?</a:t>
            </a:r>
          </a:p>
          <a:p>
            <a:pPr marL="176213" indent="-176213">
              <a:spcBef>
                <a:spcPct val="50000"/>
              </a:spcBef>
            </a:pPr>
            <a:r>
              <a:rPr lang="ru-RU" sz="2600" dirty="0">
                <a:solidFill>
                  <a:srgbClr val="3333FF"/>
                </a:solidFill>
              </a:rPr>
              <a:t>Алгоритм:</a:t>
            </a:r>
            <a:endParaRPr lang="ru-RU" sz="2600" b="0" dirty="0"/>
          </a:p>
          <a:p>
            <a:pPr marL="176213" indent="-176213">
              <a:buFont typeface="Arial" charset="0"/>
              <a:buAutoNum type="arabicParenR"/>
            </a:pPr>
            <a:r>
              <a:rPr lang="ru-RU" sz="2600" b="0" dirty="0"/>
              <a:t>начать с 1-ого элемента (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:=1</a:t>
            </a:r>
            <a:r>
              <a:rPr lang="ru-RU" sz="2600" b="0" dirty="0"/>
              <a:t>)</a:t>
            </a:r>
            <a:endParaRPr lang="en-US" sz="2600" b="0" dirty="0"/>
          </a:p>
          <a:p>
            <a:pPr marL="176213" indent="-176213">
              <a:buFont typeface="Arial" charset="0"/>
              <a:buAutoNum type="arabicParenR"/>
            </a:pPr>
            <a:r>
              <a:rPr lang="ru-RU" sz="2600" b="0" dirty="0"/>
              <a:t>если очередной элемент (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]</a:t>
            </a:r>
            <a:r>
              <a:rPr lang="ru-RU" sz="2600" b="0" dirty="0"/>
              <a:t>)</a:t>
            </a:r>
            <a:r>
              <a:rPr lang="en-US" sz="2600" b="0" dirty="0"/>
              <a:t> </a:t>
            </a:r>
            <a:r>
              <a:rPr lang="ru-RU" sz="2600" b="0" dirty="0"/>
              <a:t>равен </a:t>
            </a:r>
            <a:r>
              <a:rPr lang="en-US" sz="2600" b="0" dirty="0"/>
              <a:t>X, </a:t>
            </a:r>
            <a:r>
              <a:rPr lang="ru-RU" sz="2600" b="0" dirty="0"/>
              <a:t>то </a:t>
            </a:r>
            <a:r>
              <a:rPr lang="en-US" sz="2600" b="0" dirty="0"/>
              <a:t>      	     	</a:t>
            </a:r>
            <a:r>
              <a:rPr lang="ru-RU" sz="2600" b="0" dirty="0"/>
              <a:t>закончить поиск</a:t>
            </a:r>
          </a:p>
          <a:p>
            <a:pPr marL="176213" indent="-176213"/>
            <a:r>
              <a:rPr lang="en-US" sz="2600" b="0" dirty="0"/>
              <a:t>      </a:t>
            </a:r>
            <a:r>
              <a:rPr lang="ru-RU" sz="2600" b="0" dirty="0"/>
              <a:t>иначе перейти к следующему элементу:</a:t>
            </a:r>
          </a:p>
          <a:p>
            <a:pPr marL="176213" indent="-176213"/>
            <a:r>
              <a:rPr lang="ru-RU" sz="2600" b="0" dirty="0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550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5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5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5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5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5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50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4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bg1"/>
                </a:solidFill>
              </a:rPr>
              <a:t>Массивы</a:t>
            </a:r>
            <a:endParaRPr dirty="0" smtClean="0">
              <a:solidFill>
                <a:schemeClr val="bg1"/>
              </a:solidFill>
            </a:endParaRPr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ED513B4-3604-4107-85B6-FFB8CB117906}" type="slidenum">
              <a:rPr lang="ru-RU"/>
              <a:pPr/>
              <a:t>3</a:t>
            </a:fld>
            <a:endParaRPr lang="ru-RU"/>
          </a:p>
        </p:txBody>
      </p:sp>
      <p:graphicFrame>
        <p:nvGraphicFramePr>
          <p:cNvPr id="8257" name="Group 65"/>
          <p:cNvGraphicFramePr>
            <a:graphicFrameLocks noGrp="1"/>
          </p:cNvGraphicFramePr>
          <p:nvPr/>
        </p:nvGraphicFramePr>
        <p:xfrm>
          <a:off x="1228725" y="2051050"/>
          <a:ext cx="6096000" cy="520320"/>
        </p:xfrm>
        <a:graphic>
          <a:graphicData uri="http://schemas.openxmlformats.org/drawingml/2006/table">
            <a:tbl>
              <a:tblPr/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244" name="Group 52"/>
          <p:cNvGraphicFramePr>
            <a:graphicFrameLocks noGrp="1"/>
          </p:cNvGraphicFramePr>
          <p:nvPr/>
        </p:nvGraphicFramePr>
        <p:xfrm>
          <a:off x="1249363" y="1517650"/>
          <a:ext cx="6096000" cy="506413"/>
        </p:xfrm>
        <a:graphic>
          <a:graphicData uri="http://schemas.openxmlformats.org/drawingml/2006/table">
            <a:tbl>
              <a:tblPr/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45" name="Oval 53"/>
          <p:cNvSpPr>
            <a:spLocks noChangeArrowheads="1"/>
          </p:cNvSpPr>
          <p:nvPr/>
        </p:nvSpPr>
        <p:spPr bwMode="auto">
          <a:xfrm>
            <a:off x="825500" y="1512888"/>
            <a:ext cx="6880225" cy="15668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8246" name="Rectangle 54"/>
          <p:cNvSpPr>
            <a:spLocks noChangeArrowheads="1"/>
          </p:cNvSpPr>
          <p:nvPr/>
        </p:nvSpPr>
        <p:spPr bwMode="auto">
          <a:xfrm>
            <a:off x="693738" y="1185863"/>
            <a:ext cx="522287" cy="488950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/>
            <a:r>
              <a:rPr lang="en-US" sz="3200" dirty="0"/>
              <a:t>A</a:t>
            </a:r>
            <a:endParaRPr lang="ru-RU" sz="3200" dirty="0"/>
          </a:p>
        </p:txBody>
      </p:sp>
      <p:sp>
        <p:nvSpPr>
          <p:cNvPr id="8247" name="Rectangle 55"/>
          <p:cNvSpPr>
            <a:spLocks noChangeArrowheads="1"/>
          </p:cNvSpPr>
          <p:nvPr/>
        </p:nvSpPr>
        <p:spPr bwMode="auto">
          <a:xfrm>
            <a:off x="1371600" y="1190625"/>
            <a:ext cx="1290638" cy="45720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ru-RU" sz="2400"/>
              <a:t>массив</a:t>
            </a:r>
          </a:p>
        </p:txBody>
      </p:sp>
      <p:sp>
        <p:nvSpPr>
          <p:cNvPr id="8250" name="Rectangle 58"/>
          <p:cNvSpPr>
            <a:spLocks noChangeArrowheads="1"/>
          </p:cNvSpPr>
          <p:nvPr/>
        </p:nvSpPr>
        <p:spPr bwMode="auto">
          <a:xfrm>
            <a:off x="3775075" y="1414463"/>
            <a:ext cx="892175" cy="533400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/>
            <a:r>
              <a:rPr lang="ru-RU" sz="3600" dirty="0"/>
              <a:t>3</a:t>
            </a:r>
          </a:p>
        </p:txBody>
      </p:sp>
      <p:sp>
        <p:nvSpPr>
          <p:cNvPr id="8248" name="Rectangle 56"/>
          <p:cNvSpPr>
            <a:spLocks noChangeArrowheads="1"/>
          </p:cNvSpPr>
          <p:nvPr/>
        </p:nvSpPr>
        <p:spPr bwMode="auto">
          <a:xfrm>
            <a:off x="3557588" y="1925638"/>
            <a:ext cx="1404937" cy="773112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/>
            <a:r>
              <a:rPr lang="ru-RU" sz="3600" dirty="0"/>
              <a:t>15</a:t>
            </a:r>
          </a:p>
        </p:txBody>
      </p:sp>
      <p:sp>
        <p:nvSpPr>
          <p:cNvPr id="8251" name="AutoShape 59"/>
          <p:cNvSpPr>
            <a:spLocks noChangeArrowheads="1"/>
          </p:cNvSpPr>
          <p:nvPr/>
        </p:nvSpPr>
        <p:spPr bwMode="auto">
          <a:xfrm>
            <a:off x="6426200" y="531813"/>
            <a:ext cx="2459038" cy="998537"/>
          </a:xfrm>
          <a:prstGeom prst="wedgeRoundRectCallout">
            <a:avLst>
              <a:gd name="adj1" fmla="val -121403"/>
              <a:gd name="adj2" fmla="val 45866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/>
              <a:t>НОМЕР </a:t>
            </a:r>
            <a:r>
              <a:rPr lang="ru-RU"/>
              <a:t/>
            </a:r>
            <a:br>
              <a:rPr lang="ru-RU"/>
            </a:br>
            <a:r>
              <a:rPr lang="ru-RU" b="0"/>
              <a:t>элемента массива</a:t>
            </a:r>
          </a:p>
          <a:p>
            <a:pPr algn="ctr">
              <a:defRPr/>
            </a:pPr>
            <a:r>
              <a:rPr lang="ru-RU" b="0"/>
              <a:t>(</a:t>
            </a:r>
            <a:r>
              <a:rPr lang="ru-RU"/>
              <a:t>ИНДЕКС</a:t>
            </a:r>
            <a:r>
              <a:rPr lang="ru-RU" b="0"/>
              <a:t>)</a:t>
            </a:r>
          </a:p>
        </p:txBody>
      </p:sp>
      <p:sp>
        <p:nvSpPr>
          <p:cNvPr id="8252" name="AutoShape 60"/>
          <p:cNvSpPr>
            <a:spLocks noChangeArrowheads="1"/>
          </p:cNvSpPr>
          <p:nvPr/>
        </p:nvSpPr>
        <p:spPr bwMode="auto">
          <a:xfrm>
            <a:off x="1279525" y="3198813"/>
            <a:ext cx="1036638" cy="476250"/>
          </a:xfrm>
          <a:prstGeom prst="wedgeRoundRectCallout">
            <a:avLst>
              <a:gd name="adj1" fmla="val 4213"/>
              <a:gd name="adj2" fmla="val -171333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en-US" sz="2400">
                <a:latin typeface="Courier New" pitchFamily="49" charset="0"/>
              </a:rPr>
              <a:t>A[1]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8253" name="AutoShape 61"/>
          <p:cNvSpPr>
            <a:spLocks noChangeArrowheads="1"/>
          </p:cNvSpPr>
          <p:nvPr/>
        </p:nvSpPr>
        <p:spPr bwMode="auto">
          <a:xfrm>
            <a:off x="2495550" y="3198813"/>
            <a:ext cx="1036638" cy="476250"/>
          </a:xfrm>
          <a:prstGeom prst="wedgeRoundRectCallout">
            <a:avLst>
              <a:gd name="adj1" fmla="val 3597"/>
              <a:gd name="adj2" fmla="val -185333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en-US" sz="2400">
                <a:latin typeface="Courier New" pitchFamily="49" charset="0"/>
              </a:rPr>
              <a:t>A[2]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8254" name="AutoShape 62"/>
          <p:cNvSpPr>
            <a:spLocks noChangeArrowheads="1"/>
          </p:cNvSpPr>
          <p:nvPr/>
        </p:nvSpPr>
        <p:spPr bwMode="auto">
          <a:xfrm>
            <a:off x="3711575" y="3198813"/>
            <a:ext cx="1036638" cy="476250"/>
          </a:xfrm>
          <a:prstGeom prst="wedgeRoundRectCallout">
            <a:avLst>
              <a:gd name="adj1" fmla="val 7731"/>
              <a:gd name="adj2" fmla="val -178333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en-US" sz="2400">
                <a:latin typeface="Courier New" pitchFamily="49" charset="0"/>
              </a:rPr>
              <a:t>A[3]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8255" name="AutoShape 63"/>
          <p:cNvSpPr>
            <a:spLocks noChangeArrowheads="1"/>
          </p:cNvSpPr>
          <p:nvPr/>
        </p:nvSpPr>
        <p:spPr bwMode="auto">
          <a:xfrm>
            <a:off x="4927600" y="3198813"/>
            <a:ext cx="1036638" cy="476250"/>
          </a:xfrm>
          <a:prstGeom prst="wedgeRoundRectCallout">
            <a:avLst>
              <a:gd name="adj1" fmla="val 1454"/>
              <a:gd name="adj2" fmla="val -182667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en-US" sz="2400">
                <a:latin typeface="Courier New" pitchFamily="49" charset="0"/>
              </a:rPr>
              <a:t>A[4]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8256" name="AutoShape 64"/>
          <p:cNvSpPr>
            <a:spLocks noChangeArrowheads="1"/>
          </p:cNvSpPr>
          <p:nvPr/>
        </p:nvSpPr>
        <p:spPr bwMode="auto">
          <a:xfrm>
            <a:off x="6145213" y="3198813"/>
            <a:ext cx="1036637" cy="476250"/>
          </a:xfrm>
          <a:prstGeom prst="wedgeRoundRectCallout">
            <a:avLst>
              <a:gd name="adj1" fmla="val 1454"/>
              <a:gd name="adj2" fmla="val -185000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en-US" sz="2400">
                <a:latin typeface="Courier New" pitchFamily="49" charset="0"/>
              </a:rPr>
              <a:t>A[5]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8249" name="AutoShape 57"/>
          <p:cNvSpPr>
            <a:spLocks noChangeArrowheads="1"/>
          </p:cNvSpPr>
          <p:nvPr/>
        </p:nvSpPr>
        <p:spPr bwMode="auto">
          <a:xfrm>
            <a:off x="3335338" y="3230563"/>
            <a:ext cx="2352675" cy="714375"/>
          </a:xfrm>
          <a:prstGeom prst="wedgeRoundRectCallout">
            <a:avLst>
              <a:gd name="adj1" fmla="val -18218"/>
              <a:gd name="adj2" fmla="val -124889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/>
              <a:t>ЗНАЧЕНИЕ</a:t>
            </a:r>
            <a:r>
              <a:rPr lang="ru-RU" b="0"/>
              <a:t> элемента массива</a:t>
            </a:r>
          </a:p>
        </p:txBody>
      </p:sp>
      <p:sp>
        <p:nvSpPr>
          <p:cNvPr id="8258" name="Rectangle 66"/>
          <p:cNvSpPr>
            <a:spLocks noChangeArrowheads="1"/>
          </p:cNvSpPr>
          <p:nvPr/>
        </p:nvSpPr>
        <p:spPr bwMode="auto">
          <a:xfrm>
            <a:off x="1822450" y="4681538"/>
            <a:ext cx="1687513" cy="1120775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4000">
                <a:latin typeface="Courier New" pitchFamily="49" charset="0"/>
              </a:rPr>
              <a:t>A[2]</a:t>
            </a:r>
            <a:endParaRPr lang="ru-RU" sz="4000">
              <a:latin typeface="Courier New" pitchFamily="49" charset="0"/>
            </a:endParaRPr>
          </a:p>
        </p:txBody>
      </p:sp>
      <p:sp>
        <p:nvSpPr>
          <p:cNvPr id="8259" name="AutoShape 67"/>
          <p:cNvSpPr>
            <a:spLocks noChangeArrowheads="1"/>
          </p:cNvSpPr>
          <p:nvPr/>
        </p:nvSpPr>
        <p:spPr bwMode="auto">
          <a:xfrm>
            <a:off x="4933950" y="4148138"/>
            <a:ext cx="2840038" cy="801687"/>
          </a:xfrm>
          <a:prstGeom prst="wedgeRoundRectCallout">
            <a:avLst>
              <a:gd name="adj1" fmla="val -116352"/>
              <a:gd name="adj2" fmla="val 89801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/>
              <a:t>НОМЕР (ИНДЕКС) </a:t>
            </a:r>
            <a:r>
              <a:rPr lang="ru-RU"/>
              <a:t/>
            </a:r>
            <a:br>
              <a:rPr lang="ru-RU"/>
            </a:br>
            <a:r>
              <a:rPr lang="ru-RU" b="0"/>
              <a:t>элемента массива</a:t>
            </a:r>
            <a:r>
              <a:rPr lang="en-US" b="0"/>
              <a:t>: 2</a:t>
            </a:r>
            <a:endParaRPr lang="ru-RU" b="0"/>
          </a:p>
        </p:txBody>
      </p:sp>
      <p:sp>
        <p:nvSpPr>
          <p:cNvPr id="8260" name="AutoShape 68"/>
          <p:cNvSpPr>
            <a:spLocks noChangeArrowheads="1"/>
          </p:cNvSpPr>
          <p:nvPr/>
        </p:nvSpPr>
        <p:spPr bwMode="auto">
          <a:xfrm>
            <a:off x="5029200" y="5581650"/>
            <a:ext cx="2941638" cy="714375"/>
          </a:xfrm>
          <a:prstGeom prst="wedgeRoundRectCallout">
            <a:avLst>
              <a:gd name="adj1" fmla="val -107472"/>
              <a:gd name="adj2" fmla="val -59556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/>
              <a:t>ЗНАЧЕНИЕ</a:t>
            </a:r>
            <a:r>
              <a:rPr lang="ru-RU" b="0"/>
              <a:t> </a:t>
            </a:r>
            <a:r>
              <a:rPr lang="en-US" b="0"/>
              <a:t/>
            </a:r>
            <a:br>
              <a:rPr lang="en-US" b="0"/>
            </a:br>
            <a:r>
              <a:rPr lang="ru-RU" b="0"/>
              <a:t>элемента массива</a:t>
            </a:r>
            <a:r>
              <a:rPr lang="en-US" b="0"/>
              <a:t>: 10 </a:t>
            </a:r>
            <a:endParaRPr lang="ru-RU" b="0"/>
          </a:p>
        </p:txBody>
      </p:sp>
      <p:sp>
        <p:nvSpPr>
          <p:cNvPr id="8261" name="Oval 69"/>
          <p:cNvSpPr>
            <a:spLocks noChangeArrowheads="1"/>
          </p:cNvSpPr>
          <p:nvPr/>
        </p:nvSpPr>
        <p:spPr bwMode="auto">
          <a:xfrm>
            <a:off x="1838325" y="4670425"/>
            <a:ext cx="1654175" cy="11430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8262" name="Oval 70"/>
          <p:cNvSpPr>
            <a:spLocks noChangeArrowheads="1"/>
          </p:cNvSpPr>
          <p:nvPr/>
        </p:nvSpPr>
        <p:spPr bwMode="auto">
          <a:xfrm>
            <a:off x="2546350" y="4943475"/>
            <a:ext cx="511175" cy="611188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188640"/>
            <a:ext cx="8856984" cy="648072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8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8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8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8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8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8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8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8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45" grpId="0" animBg="1"/>
      <p:bldP spid="8245" grpId="1" animBg="1"/>
      <p:bldP spid="8246" grpId="0" animBg="1"/>
      <p:bldP spid="8247" grpId="0"/>
      <p:bldP spid="8250" grpId="0" animBg="1"/>
      <p:bldP spid="8250" grpId="1" animBg="1"/>
      <p:bldP spid="8248" grpId="0" animBg="1"/>
      <p:bldP spid="8248" grpId="1" animBg="1"/>
      <p:bldP spid="8251" grpId="0" animBg="1"/>
      <p:bldP spid="8251" grpId="1" animBg="1"/>
      <p:bldP spid="8252" grpId="0" animBg="1"/>
      <p:bldP spid="8253" grpId="0" animBg="1"/>
      <p:bldP spid="8254" grpId="0" animBg="1"/>
      <p:bldP spid="8255" grpId="0" animBg="1"/>
      <p:bldP spid="8256" grpId="0" animBg="1"/>
      <p:bldP spid="8249" grpId="0" animBg="1"/>
      <p:bldP spid="8249" grpId="1" animBg="1"/>
      <p:bldP spid="8258" grpId="0"/>
      <p:bldP spid="8259" grpId="0" animBg="1"/>
      <p:bldP spid="8260" grpId="0" animBg="1"/>
      <p:bldP spid="8261" grpId="0" animBg="1"/>
      <p:bldP spid="8262" grpId="0" animBg="1"/>
      <p:bldP spid="8262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2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Поиск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элемента</a:t>
            </a:r>
            <a:r>
              <a:rPr dirty="0" smtClean="0">
                <a:solidFill>
                  <a:schemeClr val="tx1"/>
                </a:solidFill>
              </a:rPr>
              <a:t>, </a:t>
            </a:r>
            <a:r>
              <a:rPr dirty="0" err="1" smtClean="0">
                <a:solidFill>
                  <a:schemeClr val="tx1"/>
                </a:solidFill>
              </a:rPr>
              <a:t>равного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X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50179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71927CA-370F-41BE-B5FA-D7D26224348A}" type="slidenum">
              <a:rPr lang="ru-RU"/>
              <a:pPr/>
              <a:t>30</a:t>
            </a:fld>
            <a:endParaRPr lang="ru-RU"/>
          </a:p>
        </p:txBody>
      </p:sp>
      <p:sp>
        <p:nvSpPr>
          <p:cNvPr id="27" name="Блок-схема: знак завершения 17"/>
          <p:cNvSpPr>
            <a:spLocks noChangeArrowheads="1"/>
          </p:cNvSpPr>
          <p:nvPr/>
        </p:nvSpPr>
        <p:spPr bwMode="auto">
          <a:xfrm>
            <a:off x="1493838" y="1052513"/>
            <a:ext cx="1393825" cy="390525"/>
          </a:xfrm>
          <a:prstGeom prst="flowChartTerminator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0" tIns="0" rIns="0"/>
          <a:lstStyle/>
          <a:p>
            <a:pPr algn="ctr"/>
            <a:r>
              <a:rPr lang="ru-RU" b="0"/>
              <a:t>начало</a:t>
            </a:r>
          </a:p>
        </p:txBody>
      </p:sp>
      <p:sp>
        <p:nvSpPr>
          <p:cNvPr id="28" name="Блок-схема: знак завершения 18"/>
          <p:cNvSpPr>
            <a:spLocks noChangeArrowheads="1"/>
          </p:cNvSpPr>
          <p:nvPr/>
        </p:nvSpPr>
        <p:spPr bwMode="auto">
          <a:xfrm>
            <a:off x="5534025" y="5014913"/>
            <a:ext cx="1393825" cy="390525"/>
          </a:xfrm>
          <a:prstGeom prst="flowChartTerminator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lIns="0" tIns="0" rIns="0"/>
          <a:lstStyle/>
          <a:p>
            <a:pPr algn="ctr"/>
            <a:r>
              <a:rPr lang="ru-RU" b="0"/>
              <a:t>конец</a:t>
            </a:r>
          </a:p>
        </p:txBody>
      </p:sp>
      <p:cxnSp>
        <p:nvCxnSpPr>
          <p:cNvPr id="36" name="Прямая со стрелкой 28"/>
          <p:cNvCxnSpPr>
            <a:cxnSpLocks noChangeShapeType="1"/>
            <a:stCxn id="77" idx="2"/>
          </p:cNvCxnSpPr>
          <p:nvPr/>
        </p:nvCxnSpPr>
        <p:spPr bwMode="auto">
          <a:xfrm rot="5400000" flipH="1">
            <a:off x="536575" y="4043363"/>
            <a:ext cx="2487613" cy="833437"/>
          </a:xfrm>
          <a:prstGeom prst="bentConnector5">
            <a:avLst>
              <a:gd name="adj1" fmla="val -9190"/>
              <a:gd name="adj2" fmla="val 208157"/>
              <a:gd name="adj3" fmla="val 100611"/>
            </a:avLst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cxnSp>
        <p:nvCxnSpPr>
          <p:cNvPr id="37" name="Прямая со стрелкой 31"/>
          <p:cNvCxnSpPr>
            <a:cxnSpLocks noChangeShapeType="1"/>
            <a:stCxn id="27" idx="2"/>
            <a:endCxn id="49" idx="0"/>
          </p:cNvCxnSpPr>
          <p:nvPr/>
        </p:nvCxnSpPr>
        <p:spPr bwMode="auto">
          <a:xfrm rot="16200000" flipH="1">
            <a:off x="1995487" y="1638301"/>
            <a:ext cx="396875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38" name="Блок-схема: процесс 33"/>
          <p:cNvSpPr>
            <a:spLocks noChangeArrowheads="1"/>
          </p:cNvSpPr>
          <p:nvPr/>
        </p:nvSpPr>
        <p:spPr bwMode="auto">
          <a:xfrm>
            <a:off x="1462088" y="4676775"/>
            <a:ext cx="752475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нет</a:t>
            </a:r>
          </a:p>
        </p:txBody>
      </p:sp>
      <p:sp>
        <p:nvSpPr>
          <p:cNvPr id="39" name="Блок-схема: процесс 34"/>
          <p:cNvSpPr>
            <a:spLocks noChangeArrowheads="1"/>
          </p:cNvSpPr>
          <p:nvPr/>
        </p:nvSpPr>
        <p:spPr bwMode="auto">
          <a:xfrm>
            <a:off x="3162300" y="3875088"/>
            <a:ext cx="625475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да</a:t>
            </a:r>
          </a:p>
        </p:txBody>
      </p:sp>
      <p:cxnSp>
        <p:nvCxnSpPr>
          <p:cNvPr id="41" name="Прямая со стрелкой 53"/>
          <p:cNvCxnSpPr>
            <a:cxnSpLocks noChangeShapeType="1"/>
          </p:cNvCxnSpPr>
          <p:nvPr/>
        </p:nvCxnSpPr>
        <p:spPr bwMode="auto">
          <a:xfrm rot="5400000">
            <a:off x="2018506" y="3744119"/>
            <a:ext cx="346075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42" name="Блок-схема: процесс 63"/>
          <p:cNvSpPr>
            <a:spLocks noChangeArrowheads="1"/>
          </p:cNvSpPr>
          <p:nvPr/>
        </p:nvSpPr>
        <p:spPr bwMode="auto">
          <a:xfrm>
            <a:off x="3027363" y="2814638"/>
            <a:ext cx="620712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нет</a:t>
            </a:r>
          </a:p>
        </p:txBody>
      </p:sp>
      <p:sp>
        <p:nvSpPr>
          <p:cNvPr id="43" name="Блок-схема: процесс 64"/>
          <p:cNvSpPr>
            <a:spLocks noChangeArrowheads="1"/>
          </p:cNvSpPr>
          <p:nvPr/>
        </p:nvSpPr>
        <p:spPr bwMode="auto">
          <a:xfrm>
            <a:off x="1700213" y="3544888"/>
            <a:ext cx="463550" cy="406400"/>
          </a:xfrm>
          <a:prstGeom prst="flowChartProcess">
            <a:avLst/>
          </a:prstGeom>
          <a:noFill/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ru-RU" b="0"/>
              <a:t>да</a:t>
            </a:r>
          </a:p>
        </p:txBody>
      </p:sp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1363663" y="2859088"/>
            <a:ext cx="1654175" cy="712787"/>
            <a:chOff x="3055938" y="1906588"/>
            <a:chExt cx="2552700" cy="903287"/>
          </a:xfrm>
        </p:grpSpPr>
        <p:sp>
          <p:nvSpPr>
            <p:cNvPr id="50209" name="Блок-схема: решение 45"/>
            <p:cNvSpPr>
              <a:spLocks noChangeArrowheads="1"/>
            </p:cNvSpPr>
            <p:nvPr/>
          </p:nvSpPr>
          <p:spPr bwMode="auto">
            <a:xfrm>
              <a:off x="3055938" y="1906588"/>
              <a:ext cx="2552700" cy="903287"/>
            </a:xfrm>
            <a:prstGeom prst="flowChartDecision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 sz="2200"/>
            </a:p>
          </p:txBody>
        </p:sp>
        <p:sp>
          <p:nvSpPr>
            <p:cNvPr id="50210" name="Прямоугольник 39"/>
            <p:cNvSpPr>
              <a:spLocks noChangeArrowheads="1"/>
            </p:cNvSpPr>
            <p:nvPr/>
          </p:nvSpPr>
          <p:spPr bwMode="auto">
            <a:xfrm>
              <a:off x="3300919" y="2083624"/>
              <a:ext cx="2150931" cy="400343"/>
            </a:xfrm>
            <a:prstGeom prst="rect">
              <a:avLst/>
            </a:prstGeom>
            <a:noFill/>
            <a:ln w="12700" algn="ctr">
              <a:noFill/>
              <a:round/>
              <a:headEnd/>
              <a:tailEnd type="triangle" w="lg" len="lg"/>
            </a:ln>
          </p:spPr>
          <p:txBody>
            <a:bodyPr/>
            <a:lstStyle/>
            <a:p>
              <a:pPr algn="ctr"/>
              <a:r>
                <a:rPr lang="en-US" sz="2200">
                  <a:latin typeface="Courier New" pitchFamily="49" charset="0"/>
                  <a:cs typeface="Courier New" pitchFamily="49" charset="0"/>
                </a:rPr>
                <a:t>i</a:t>
              </a:r>
              <a:r>
                <a:rPr lang="en-US" sz="2200">
                  <a:cs typeface="Courier New" pitchFamily="49" charset="0"/>
                </a:rPr>
                <a:t> </a:t>
              </a:r>
              <a:r>
                <a:rPr lang="en-US" sz="2200">
                  <a:latin typeface="Courier New" pitchFamily="49" charset="0"/>
                  <a:cs typeface="Courier New" pitchFamily="49" charset="0"/>
                </a:rPr>
                <a:t>&lt;=</a:t>
              </a:r>
              <a:r>
                <a:rPr lang="en-US" sz="2200">
                  <a:cs typeface="Courier New" pitchFamily="49" charset="0"/>
                </a:rPr>
                <a:t> </a:t>
              </a:r>
              <a:r>
                <a:rPr lang="en-US" sz="2200">
                  <a:latin typeface="Courier New" pitchFamily="49" charset="0"/>
                  <a:cs typeface="Courier New" pitchFamily="49" charset="0"/>
                </a:rPr>
                <a:t>N?</a:t>
              </a:r>
              <a:endParaRPr lang="ru-RU" sz="2200">
                <a:latin typeface="Courier New" pitchFamily="49" charset="0"/>
                <a:cs typeface="Courier New" pitchFamily="49" charset="0"/>
              </a:endParaRPr>
            </a:p>
          </p:txBody>
        </p:sp>
      </p:grpSp>
      <p:sp>
        <p:nvSpPr>
          <p:cNvPr id="49" name="Блок-схема: процесс 20"/>
          <p:cNvSpPr>
            <a:spLocks noChangeArrowheads="1"/>
          </p:cNvSpPr>
          <p:nvPr/>
        </p:nvSpPr>
        <p:spPr bwMode="auto">
          <a:xfrm>
            <a:off x="1584325" y="1839913"/>
            <a:ext cx="1223963" cy="484187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en-US" sz="2400">
                <a:latin typeface="Courier New" pitchFamily="49" charset="0"/>
                <a:cs typeface="Courier New" pitchFamily="49" charset="0"/>
              </a:rPr>
              <a:t>i:=</a:t>
            </a:r>
            <a:r>
              <a:rPr lang="en-US" sz="2400">
                <a:cs typeface="Courier New" pitchFamily="49" charset="0"/>
              </a:rPr>
              <a:t> </a:t>
            </a:r>
            <a:r>
              <a:rPr lang="en-US" sz="2400">
                <a:latin typeface="Courier New" pitchFamily="49" charset="0"/>
                <a:cs typeface="Courier New" pitchFamily="49" charset="0"/>
              </a:rPr>
              <a:t>1</a:t>
            </a:r>
          </a:p>
          <a:p>
            <a:endParaRPr lang="ru-RU" sz="240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 sz="240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3" name="Прямая со стрелкой 31"/>
          <p:cNvCxnSpPr>
            <a:cxnSpLocks noChangeShapeType="1"/>
            <a:stCxn id="49" idx="2"/>
          </p:cNvCxnSpPr>
          <p:nvPr/>
        </p:nvCxnSpPr>
        <p:spPr bwMode="auto">
          <a:xfrm rot="5400000">
            <a:off x="1926431" y="2588419"/>
            <a:ext cx="534988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grpSp>
        <p:nvGrpSpPr>
          <p:cNvPr id="3" name="Группа 29"/>
          <p:cNvGrpSpPr>
            <a:grpSpLocks/>
          </p:cNvGrpSpPr>
          <p:nvPr/>
        </p:nvGrpSpPr>
        <p:grpSpPr bwMode="auto">
          <a:xfrm>
            <a:off x="1154113" y="3917950"/>
            <a:ext cx="2073275" cy="711200"/>
            <a:chOff x="3055938" y="1906588"/>
            <a:chExt cx="2552700" cy="903287"/>
          </a:xfrm>
        </p:grpSpPr>
        <p:sp>
          <p:nvSpPr>
            <p:cNvPr id="50207" name="Блок-схема: решение 62"/>
            <p:cNvSpPr>
              <a:spLocks noChangeArrowheads="1"/>
            </p:cNvSpPr>
            <p:nvPr/>
          </p:nvSpPr>
          <p:spPr bwMode="auto">
            <a:xfrm>
              <a:off x="3055938" y="1906588"/>
              <a:ext cx="2552700" cy="903287"/>
            </a:xfrm>
            <a:prstGeom prst="flowChartDecision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 sz="2200"/>
            </a:p>
          </p:txBody>
        </p:sp>
        <p:sp>
          <p:nvSpPr>
            <p:cNvPr id="50208" name="Прямоугольник 39"/>
            <p:cNvSpPr>
              <a:spLocks noChangeArrowheads="1"/>
            </p:cNvSpPr>
            <p:nvPr/>
          </p:nvSpPr>
          <p:spPr bwMode="auto">
            <a:xfrm>
              <a:off x="3274853" y="2102166"/>
              <a:ext cx="2150054" cy="403253"/>
            </a:xfrm>
            <a:prstGeom prst="rect">
              <a:avLst/>
            </a:prstGeom>
            <a:noFill/>
            <a:ln w="12700" algn="ctr">
              <a:noFill/>
              <a:round/>
              <a:headEnd/>
              <a:tailEnd type="triangle" w="lg" len="lg"/>
            </a:ln>
          </p:spPr>
          <p:txBody>
            <a:bodyPr/>
            <a:lstStyle/>
            <a:p>
              <a:pPr algn="ctr"/>
              <a:r>
                <a:rPr lang="en-US" sz="2200">
                  <a:latin typeface="Courier New" pitchFamily="49" charset="0"/>
                  <a:cs typeface="Courier New" pitchFamily="49" charset="0"/>
                </a:rPr>
                <a:t>A[i]</a:t>
              </a:r>
              <a:r>
                <a:rPr lang="en-US" sz="2200">
                  <a:cs typeface="Courier New" pitchFamily="49" charset="0"/>
                </a:rPr>
                <a:t> </a:t>
              </a:r>
              <a:r>
                <a:rPr lang="en-US" sz="2200">
                  <a:latin typeface="Courier New" pitchFamily="49" charset="0"/>
                  <a:cs typeface="Courier New" pitchFamily="49" charset="0"/>
                </a:rPr>
                <a:t>=</a:t>
              </a:r>
              <a:r>
                <a:rPr lang="en-US" sz="2200">
                  <a:cs typeface="Courier New" pitchFamily="49" charset="0"/>
                </a:rPr>
                <a:t> </a:t>
              </a:r>
              <a:r>
                <a:rPr lang="en-US" sz="2200">
                  <a:latin typeface="Courier New" pitchFamily="49" charset="0"/>
                  <a:cs typeface="Courier New" pitchFamily="49" charset="0"/>
                </a:rPr>
                <a:t>X?</a:t>
              </a:r>
              <a:endParaRPr lang="ru-RU" sz="2200">
                <a:latin typeface="Courier New" pitchFamily="49" charset="0"/>
                <a:cs typeface="Courier New" pitchFamily="49" charset="0"/>
              </a:endParaRPr>
            </a:p>
          </p:txBody>
        </p:sp>
      </p:grpSp>
      <p:cxnSp>
        <p:nvCxnSpPr>
          <p:cNvPr id="67" name="Прямая со стрелкой 53"/>
          <p:cNvCxnSpPr>
            <a:cxnSpLocks noChangeShapeType="1"/>
            <a:endCxn id="77" idx="0"/>
          </p:cNvCxnSpPr>
          <p:nvPr/>
        </p:nvCxnSpPr>
        <p:spPr bwMode="auto">
          <a:xfrm rot="16200000" flipH="1">
            <a:off x="1900237" y="4919663"/>
            <a:ext cx="587375" cy="6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77" name="Блок-схема: процесс 20"/>
          <p:cNvSpPr>
            <a:spLocks noChangeArrowheads="1"/>
          </p:cNvSpPr>
          <p:nvPr/>
        </p:nvSpPr>
        <p:spPr bwMode="auto">
          <a:xfrm>
            <a:off x="1301750" y="5216525"/>
            <a:ext cx="1789113" cy="487363"/>
          </a:xfrm>
          <a:prstGeom prst="flowChartProcess">
            <a:avLst/>
          </a:prstGeom>
          <a:solidFill>
            <a:srgbClr val="E6E6FF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pPr algn="ctr"/>
            <a:r>
              <a:rPr lang="en-US" sz="2200">
                <a:latin typeface="Courier New" pitchFamily="49" charset="0"/>
                <a:cs typeface="Courier New" pitchFamily="49" charset="0"/>
              </a:rPr>
              <a:t>i:=</a:t>
            </a:r>
            <a:r>
              <a:rPr lang="en-US" sz="2200">
                <a:cs typeface="Courier New" pitchFamily="49" charset="0"/>
              </a:rPr>
              <a:t> </a:t>
            </a:r>
            <a:r>
              <a:rPr lang="en-US" sz="220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200">
                <a:cs typeface="Courier New" pitchFamily="49" charset="0"/>
              </a:rPr>
              <a:t> </a:t>
            </a:r>
            <a:r>
              <a:rPr lang="en-US" sz="2200">
                <a:latin typeface="Courier New" pitchFamily="49" charset="0"/>
                <a:cs typeface="Courier New" pitchFamily="49" charset="0"/>
              </a:rPr>
              <a:t>+</a:t>
            </a:r>
            <a:r>
              <a:rPr lang="en-US" sz="2200">
                <a:cs typeface="Courier New" pitchFamily="49" charset="0"/>
              </a:rPr>
              <a:t> </a:t>
            </a:r>
            <a:r>
              <a:rPr lang="en-US" sz="2200">
                <a:latin typeface="Courier New" pitchFamily="49" charset="0"/>
                <a:cs typeface="Courier New" pitchFamily="49" charset="0"/>
              </a:rPr>
              <a:t>1</a:t>
            </a:r>
          </a:p>
          <a:p>
            <a:endParaRPr lang="ru-RU" sz="2200">
              <a:latin typeface="Courier New" pitchFamily="49" charset="0"/>
              <a:cs typeface="Courier New" pitchFamily="49" charset="0"/>
            </a:endParaRPr>
          </a:p>
          <a:p>
            <a:pPr algn="ctr"/>
            <a:endParaRPr lang="ru-RU" sz="22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1" name="AutoShape 17"/>
          <p:cNvSpPr>
            <a:spLocks noChangeArrowheads="1"/>
          </p:cNvSpPr>
          <p:nvPr/>
        </p:nvSpPr>
        <p:spPr bwMode="auto">
          <a:xfrm>
            <a:off x="3687763" y="1263650"/>
            <a:ext cx="2028825" cy="701675"/>
          </a:xfrm>
          <a:prstGeom prst="wedgeRoundRectCallout">
            <a:avLst>
              <a:gd name="adj1" fmla="val -96667"/>
              <a:gd name="adj2" fmla="val 59484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начать с 1-ого</a:t>
            </a:r>
            <a:endParaRPr lang="ru-RU" b="0"/>
          </a:p>
        </p:txBody>
      </p:sp>
      <p:sp>
        <p:nvSpPr>
          <p:cNvPr id="112" name="AutoShape 17"/>
          <p:cNvSpPr>
            <a:spLocks noChangeArrowheads="1"/>
          </p:cNvSpPr>
          <p:nvPr/>
        </p:nvSpPr>
        <p:spPr bwMode="auto">
          <a:xfrm>
            <a:off x="3379788" y="4735513"/>
            <a:ext cx="2028825" cy="788987"/>
          </a:xfrm>
          <a:prstGeom prst="wedgeRoundRectCallout">
            <a:avLst>
              <a:gd name="adj1" fmla="val -73813"/>
              <a:gd name="adj2" fmla="val 35868"/>
              <a:gd name="adj3" fmla="val 16667"/>
            </a:avLst>
          </a:prstGeom>
          <a:solidFill>
            <a:srgbClr val="F8F8F8"/>
          </a:solidFill>
          <a:ln w="12700">
            <a:solidFill>
              <a:schemeClr val="bg1">
                <a:lumMod val="85000"/>
              </a:schemeClr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перейти к следующему</a:t>
            </a:r>
            <a:endParaRPr lang="ru-RU" b="0"/>
          </a:p>
        </p:txBody>
      </p:sp>
      <p:sp>
        <p:nvSpPr>
          <p:cNvPr id="48" name="AutoShape 9"/>
          <p:cNvSpPr>
            <a:spLocks noChangeArrowheads="1"/>
          </p:cNvSpPr>
          <p:nvPr/>
        </p:nvSpPr>
        <p:spPr bwMode="auto">
          <a:xfrm>
            <a:off x="3560763" y="2982913"/>
            <a:ext cx="2305050" cy="458787"/>
          </a:xfrm>
          <a:prstGeom prst="flowChartInputOutput">
            <a:avLst/>
          </a:prstGeom>
          <a:solidFill>
            <a:srgbClr val="E6E6FF"/>
          </a:solidFill>
          <a:ln w="12700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2200" b="0">
                <a:solidFill>
                  <a:srgbClr val="FF0000"/>
                </a:solidFill>
              </a:rPr>
              <a:t>‘</a:t>
            </a:r>
            <a:r>
              <a:rPr lang="ru-RU" sz="2200" b="0">
                <a:solidFill>
                  <a:srgbClr val="FF0000"/>
                </a:solidFill>
              </a:rPr>
              <a:t>Не нашли</a:t>
            </a:r>
            <a:r>
              <a:rPr lang="en-US" sz="2200" b="0">
                <a:solidFill>
                  <a:srgbClr val="FF0000"/>
                </a:solidFill>
              </a:rPr>
              <a:t>’</a:t>
            </a:r>
            <a:endParaRPr lang="ru-RU" sz="2200">
              <a:solidFill>
                <a:srgbClr val="FF0000"/>
              </a:solidFill>
              <a:latin typeface="Courier New" pitchFamily="49" charset="0"/>
            </a:endParaRPr>
          </a:p>
        </p:txBody>
      </p:sp>
      <p:cxnSp>
        <p:nvCxnSpPr>
          <p:cNvPr id="50" name="Прямая со стрелкой 52"/>
          <p:cNvCxnSpPr>
            <a:cxnSpLocks noChangeShapeType="1"/>
          </p:cNvCxnSpPr>
          <p:nvPr/>
        </p:nvCxnSpPr>
        <p:spPr bwMode="auto">
          <a:xfrm>
            <a:off x="3003550" y="3214688"/>
            <a:ext cx="788988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cxnSp>
        <p:nvCxnSpPr>
          <p:cNvPr id="52" name="Прямая со стрелкой 52"/>
          <p:cNvCxnSpPr>
            <a:cxnSpLocks noChangeShapeType="1"/>
            <a:endCxn id="55" idx="2"/>
          </p:cNvCxnSpPr>
          <p:nvPr/>
        </p:nvCxnSpPr>
        <p:spPr bwMode="auto">
          <a:xfrm flipV="1">
            <a:off x="3227388" y="4271963"/>
            <a:ext cx="563562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55" name="AutoShape 9"/>
          <p:cNvSpPr>
            <a:spLocks noChangeArrowheads="1"/>
          </p:cNvSpPr>
          <p:nvPr/>
        </p:nvSpPr>
        <p:spPr bwMode="auto">
          <a:xfrm>
            <a:off x="3560763" y="4043363"/>
            <a:ext cx="2305050" cy="458787"/>
          </a:xfrm>
          <a:prstGeom prst="flowChartInputOutput">
            <a:avLst/>
          </a:prstGeom>
          <a:solidFill>
            <a:srgbClr val="E6E6FF"/>
          </a:solidFill>
          <a:ln w="12700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2200" b="0">
                <a:solidFill>
                  <a:srgbClr val="008000"/>
                </a:solidFill>
              </a:rPr>
              <a:t>‘</a:t>
            </a:r>
            <a:r>
              <a:rPr lang="ru-RU" sz="2200" b="0">
                <a:solidFill>
                  <a:srgbClr val="008000"/>
                </a:solidFill>
              </a:rPr>
              <a:t>Есть!</a:t>
            </a:r>
            <a:r>
              <a:rPr lang="en-US" sz="2200" b="0">
                <a:solidFill>
                  <a:srgbClr val="008000"/>
                </a:solidFill>
              </a:rPr>
              <a:t>’</a:t>
            </a:r>
            <a:endParaRPr lang="ru-RU" sz="2200">
              <a:solidFill>
                <a:srgbClr val="008000"/>
              </a:solidFill>
              <a:latin typeface="Courier New" pitchFamily="49" charset="0"/>
            </a:endParaRPr>
          </a:p>
        </p:txBody>
      </p:sp>
      <p:cxnSp>
        <p:nvCxnSpPr>
          <p:cNvPr id="60" name="Соединительная линия уступом 59"/>
          <p:cNvCxnSpPr>
            <a:cxnSpLocks noChangeShapeType="1"/>
            <a:stCxn id="48" idx="5"/>
            <a:endCxn id="28" idx="0"/>
          </p:cNvCxnSpPr>
          <p:nvPr/>
        </p:nvCxnSpPr>
        <p:spPr bwMode="auto">
          <a:xfrm>
            <a:off x="5635625" y="3211513"/>
            <a:ext cx="595313" cy="1803400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sp>
        <p:nvSpPr>
          <p:cNvPr id="62" name="Овал 24"/>
          <p:cNvSpPr>
            <a:spLocks noChangeArrowheads="1"/>
          </p:cNvSpPr>
          <p:nvPr/>
        </p:nvSpPr>
        <p:spPr bwMode="auto">
          <a:xfrm>
            <a:off x="6208713" y="4249738"/>
            <a:ext cx="44450" cy="46037"/>
          </a:xfrm>
          <a:prstGeom prst="ellipse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cxnSp>
        <p:nvCxnSpPr>
          <p:cNvPr id="63" name="Прямая со стрелкой 53"/>
          <p:cNvCxnSpPr>
            <a:cxnSpLocks noChangeShapeType="1"/>
            <a:stCxn id="55" idx="5"/>
          </p:cNvCxnSpPr>
          <p:nvPr/>
        </p:nvCxnSpPr>
        <p:spPr bwMode="auto">
          <a:xfrm>
            <a:off x="5635625" y="4271963"/>
            <a:ext cx="604838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lg"/>
          </a:ln>
        </p:spPr>
      </p:cxn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5375275" y="5681663"/>
            <a:ext cx="3449638" cy="663575"/>
            <a:chOff x="429" y="3183"/>
            <a:chExt cx="2173" cy="418"/>
          </a:xfrm>
        </p:grpSpPr>
        <p:sp>
          <p:nvSpPr>
            <p:cNvPr id="50205" name="Text Box 27"/>
            <p:cNvSpPr txBox="1">
              <a:spLocks noChangeArrowheads="1"/>
            </p:cNvSpPr>
            <p:nvPr/>
          </p:nvSpPr>
          <p:spPr bwMode="auto">
            <a:xfrm>
              <a:off x="723" y="3250"/>
              <a:ext cx="1879" cy="29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/>
                <a:t>   Как найти номер</a:t>
              </a:r>
              <a:r>
                <a:rPr lang="en-US" sz="2400" b="0"/>
                <a:t>?</a:t>
              </a:r>
              <a:endParaRPr lang="ru-RU" sz="2400" b="0"/>
            </a:p>
          </p:txBody>
        </p:sp>
        <p:sp>
          <p:nvSpPr>
            <p:cNvPr id="50206" name="Oval 28"/>
            <p:cNvSpPr>
              <a:spLocks noChangeArrowheads="1"/>
            </p:cNvSpPr>
            <p:nvPr/>
          </p:nvSpPr>
          <p:spPr bwMode="auto">
            <a:xfrm>
              <a:off x="429" y="3183"/>
              <a:ext cx="430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8" grpId="0"/>
      <p:bldP spid="39" grpId="0"/>
      <p:bldP spid="42" grpId="0"/>
      <p:bldP spid="43" grpId="0"/>
      <p:bldP spid="49" grpId="0" animBg="1"/>
      <p:bldP spid="77" grpId="0" animBg="1"/>
      <p:bldP spid="111" grpId="0" animBg="1"/>
      <p:bldP spid="112" grpId="0" animBg="1"/>
      <p:bldP spid="48" grpId="0" animBg="1"/>
      <p:bldP spid="55" grpId="0" animBg="1"/>
      <p:bldP spid="6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7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Поиск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элемента</a:t>
            </a:r>
            <a:r>
              <a:rPr dirty="0" smtClean="0">
                <a:solidFill>
                  <a:schemeClr val="tx1"/>
                </a:solidFill>
              </a:rPr>
              <a:t> в </a:t>
            </a:r>
            <a:r>
              <a:rPr dirty="0" err="1" smtClean="0">
                <a:solidFill>
                  <a:schemeClr val="tx1"/>
                </a:solidFill>
              </a:rPr>
              <a:t>массиве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5120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86D85A5-1021-4CB0-B46E-4F58E67D97EB}" type="slidenum">
              <a:rPr lang="ru-RU"/>
              <a:pPr/>
              <a:t>31</a:t>
            </a:fld>
            <a:endParaRPr lang="ru-RU"/>
          </a:p>
        </p:txBody>
      </p:sp>
      <p:sp>
        <p:nvSpPr>
          <p:cNvPr id="480269" name="Rectangle 13"/>
          <p:cNvSpPr>
            <a:spLocks noChangeArrowheads="1"/>
          </p:cNvSpPr>
          <p:nvPr/>
        </p:nvSpPr>
        <p:spPr bwMode="auto">
          <a:xfrm>
            <a:off x="433388" y="993775"/>
            <a:ext cx="8175625" cy="522287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spcBef>
                <a:spcPts val="200"/>
              </a:spcBef>
              <a:defRPr/>
            </a:pPr>
            <a:r>
              <a:rPr lang="de-DE" sz="2400">
                <a:latin typeface="Courier New" pitchFamily="49" charset="0"/>
              </a:rPr>
              <a:t>program</a:t>
            </a:r>
            <a:r>
              <a:rPr lang="ru-RU" sz="2400">
                <a:latin typeface="Courier New" pitchFamily="49" charset="0"/>
              </a:rPr>
              <a:t> </a:t>
            </a:r>
            <a:r>
              <a:rPr lang="en-US" sz="2400">
                <a:latin typeface="Courier New" pitchFamily="49" charset="0"/>
              </a:rPr>
              <a:t>qq</a:t>
            </a:r>
            <a:r>
              <a:rPr lang="de-DE" sz="2400">
                <a:latin typeface="Courier New" pitchFamily="49" charset="0"/>
              </a:rPr>
              <a:t>;</a:t>
            </a:r>
          </a:p>
          <a:p>
            <a:pPr>
              <a:spcBef>
                <a:spcPts val="200"/>
              </a:spcBef>
              <a:defRPr/>
            </a:pPr>
            <a:r>
              <a:rPr lang="de-DE" sz="2400">
                <a:latin typeface="Courier New" pitchFamily="49" charset="0"/>
              </a:rPr>
              <a:t>const N=5;</a:t>
            </a:r>
          </a:p>
          <a:p>
            <a:pPr>
              <a:spcBef>
                <a:spcPts val="200"/>
              </a:spcBef>
              <a:defRPr/>
            </a:pPr>
            <a:r>
              <a:rPr lang="de-DE" sz="2400">
                <a:latin typeface="Courier New" pitchFamily="49" charset="0"/>
              </a:rPr>
              <a:t>var a:array[1..N] of integer;</a:t>
            </a:r>
          </a:p>
          <a:p>
            <a:pPr>
              <a:spcBef>
                <a:spcPts val="200"/>
              </a:spcBef>
              <a:defRPr/>
            </a:pPr>
            <a:r>
              <a:rPr lang="de-DE" sz="2400">
                <a:latin typeface="Courier New" pitchFamily="49" charset="0"/>
              </a:rPr>
              <a:t>    i, X: integer;</a:t>
            </a:r>
          </a:p>
          <a:p>
            <a:pPr>
              <a:spcBef>
                <a:spcPts val="200"/>
              </a:spcBef>
              <a:defRPr/>
            </a:pPr>
            <a:r>
              <a:rPr lang="de-DE" sz="2400">
                <a:latin typeface="Courier New" pitchFamily="49" charset="0"/>
              </a:rPr>
              <a:t>begin </a:t>
            </a:r>
          </a:p>
          <a:p>
            <a:pPr>
              <a:spcBef>
                <a:spcPts val="200"/>
              </a:spcBef>
              <a:defRPr/>
            </a:pPr>
            <a:r>
              <a:rPr lang="de-DE" sz="2400">
                <a:solidFill>
                  <a:srgbClr val="3333FF"/>
                </a:solidFill>
                <a:latin typeface="Courier New" pitchFamily="49" charset="0"/>
              </a:rPr>
              <a:t>  { 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здесь надо заполнить массив </a:t>
            </a:r>
            <a:r>
              <a:rPr lang="de-DE" sz="2400">
                <a:solidFill>
                  <a:srgbClr val="3333FF"/>
                </a:solidFill>
                <a:latin typeface="Courier New" pitchFamily="49" charset="0"/>
              </a:rPr>
              <a:t>}</a:t>
            </a:r>
          </a:p>
          <a:p>
            <a:pPr>
              <a:spcBef>
                <a:spcPts val="200"/>
              </a:spcBef>
              <a:defRPr/>
            </a:pPr>
            <a:r>
              <a:rPr lang="de-DE" sz="2400">
                <a:latin typeface="Courier New" pitchFamily="49" charset="0"/>
              </a:rPr>
              <a:t>  i:=1;</a:t>
            </a:r>
          </a:p>
          <a:p>
            <a:pPr>
              <a:spcBef>
                <a:spcPts val="200"/>
              </a:spcBef>
              <a:defRPr/>
            </a:pPr>
            <a:r>
              <a:rPr lang="de-DE" sz="2400">
                <a:latin typeface="Courier New" pitchFamily="49" charset="0"/>
              </a:rPr>
              <a:t>  while A[i]&lt;&gt;X do</a:t>
            </a:r>
          </a:p>
          <a:p>
            <a:pPr>
              <a:spcBef>
                <a:spcPts val="200"/>
              </a:spcBef>
              <a:defRPr/>
            </a:pPr>
            <a:r>
              <a:rPr lang="de-DE" sz="2400">
                <a:latin typeface="Courier New" pitchFamily="49" charset="0"/>
              </a:rPr>
              <a:t>    i:=i+1;</a:t>
            </a:r>
            <a:endParaRPr lang="ru-RU" sz="2400">
              <a:latin typeface="Courier New" pitchFamily="49" charset="0"/>
            </a:endParaRPr>
          </a:p>
          <a:p>
            <a:pPr>
              <a:spcBef>
                <a:spcPts val="200"/>
              </a:spcBef>
              <a:defRPr/>
            </a:pPr>
            <a:r>
              <a:rPr lang="en-US" sz="2400">
                <a:latin typeface="Courier New" pitchFamily="49" charset="0"/>
              </a:rPr>
              <a:t> </a:t>
            </a:r>
            <a:r>
              <a:rPr lang="ru-RU" sz="2400">
                <a:latin typeface="Courier New" pitchFamily="49" charset="0"/>
              </a:rPr>
              <a:t> </a:t>
            </a:r>
            <a:r>
              <a:rPr lang="en-US" sz="2400">
                <a:latin typeface="Courier New" pitchFamily="49" charset="0"/>
              </a:rPr>
              <a:t>if i &lt;= N then</a:t>
            </a:r>
          </a:p>
          <a:p>
            <a:pPr>
              <a:spcBef>
                <a:spcPts val="200"/>
              </a:spcBef>
              <a:defRPr/>
            </a:pPr>
            <a:r>
              <a:rPr lang="en-US" sz="2400">
                <a:latin typeface="Courier New" pitchFamily="49" charset="0"/>
              </a:rPr>
              <a:t>       writeln('A[', i, ']=', X)</a:t>
            </a:r>
          </a:p>
          <a:p>
            <a:pPr>
              <a:spcBef>
                <a:spcPts val="200"/>
              </a:spcBef>
              <a:defRPr/>
            </a:pPr>
            <a:r>
              <a:rPr lang="en-US" sz="2400">
                <a:latin typeface="Courier New" pitchFamily="49" charset="0"/>
              </a:rPr>
              <a:t>  else writeln('</a:t>
            </a:r>
            <a:r>
              <a:rPr lang="ru-RU" sz="2400">
                <a:latin typeface="Courier New" pitchFamily="49" charset="0"/>
              </a:rPr>
              <a:t>Не нашли...</a:t>
            </a:r>
            <a:r>
              <a:rPr lang="en-US" sz="2400">
                <a:latin typeface="Courier New" pitchFamily="49" charset="0"/>
              </a:rPr>
              <a:t>');</a:t>
            </a:r>
          </a:p>
          <a:p>
            <a:pPr>
              <a:spcBef>
                <a:spcPts val="200"/>
              </a:spcBef>
              <a:defRPr/>
            </a:pPr>
            <a:r>
              <a:rPr lang="en-US" sz="2400">
                <a:latin typeface="Courier New" pitchFamily="49" charset="0"/>
              </a:rPr>
              <a:t>end.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884363" y="3768725"/>
            <a:ext cx="3687762" cy="3683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2400">
                <a:solidFill>
                  <a:srgbClr val="000000"/>
                </a:solidFill>
                <a:latin typeface="Courier New" pitchFamily="49" charset="0"/>
              </a:rPr>
              <a:t>(i&lt;=N) and (A[i]&lt;&gt;X)</a:t>
            </a:r>
            <a:endParaRPr lang="ru-RU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605463" y="3727450"/>
            <a:ext cx="5540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400">
                <a:latin typeface="Courier New" pitchFamily="49" charset="0"/>
              </a:rPr>
              <a:t>do</a:t>
            </a:r>
            <a:endParaRPr lang="ru-RU" sz="240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02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0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0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0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80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80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80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80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802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802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802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0269" grpId="0" build="p" animBg="1"/>
      <p:bldP spid="17" grpId="0" animBg="1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21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dirty="0" smtClean="0">
                <a:solidFill>
                  <a:schemeClr val="tx1"/>
                </a:solidFill>
              </a:rPr>
              <a:t>5. </a:t>
            </a:r>
            <a:r>
              <a:rPr dirty="0" err="1" smtClean="0">
                <a:solidFill>
                  <a:schemeClr val="tx1"/>
                </a:solidFill>
              </a:rPr>
              <a:t>Реверс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массива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997AA04-81CB-47B0-84C7-59DB198CD96A}" type="slidenum">
              <a:rPr lang="ru-RU"/>
              <a:pPr/>
              <a:t>32</a:t>
            </a:fld>
            <a:endParaRPr lang="ru-RU"/>
          </a:p>
        </p:txBody>
      </p:sp>
      <p:sp>
        <p:nvSpPr>
          <p:cNvPr id="385028" name="Text Box 4"/>
          <p:cNvSpPr txBox="1">
            <a:spLocks noChangeArrowheads="1"/>
          </p:cNvSpPr>
          <p:nvPr/>
        </p:nvSpPr>
        <p:spPr bwMode="auto">
          <a:xfrm>
            <a:off x="369888" y="942975"/>
            <a:ext cx="8420100" cy="386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400">
                <a:solidFill>
                  <a:srgbClr val="3333FF"/>
                </a:solidFill>
              </a:rPr>
              <a:t>Задача: </a:t>
            </a:r>
            <a:r>
              <a:rPr lang="ru-RU" sz="2400" b="0"/>
              <a:t>переставить элементы массива в обратном порядке.</a:t>
            </a:r>
          </a:p>
          <a:p>
            <a:pPr marL="176213" indent="-176213">
              <a:spcBef>
                <a:spcPct val="500000"/>
              </a:spcBef>
            </a:pPr>
            <a:r>
              <a:rPr lang="ru-RU" sz="2400">
                <a:solidFill>
                  <a:srgbClr val="3333FF"/>
                </a:solidFill>
              </a:rPr>
              <a:t>Алгоритм:</a:t>
            </a:r>
            <a:endParaRPr lang="en-US" sz="2400">
              <a:solidFill>
                <a:srgbClr val="3333FF"/>
              </a:solidFill>
            </a:endParaRPr>
          </a:p>
          <a:p>
            <a:pPr marL="631825" lvl="1" indent="-271463"/>
            <a:r>
              <a:rPr lang="ru-RU" sz="2400" b="0"/>
              <a:t>поменять местами </a:t>
            </a:r>
            <a:r>
              <a:rPr lang="en-US" sz="2400">
                <a:latin typeface="Courier New" pitchFamily="49" charset="0"/>
              </a:rPr>
              <a:t>A[1]</a:t>
            </a:r>
            <a:r>
              <a:rPr lang="en-US" sz="2400" b="0"/>
              <a:t> </a:t>
            </a:r>
            <a:r>
              <a:rPr lang="ru-RU" sz="2400" b="0"/>
              <a:t>и </a:t>
            </a:r>
            <a:r>
              <a:rPr lang="en-US" sz="2400">
                <a:latin typeface="Courier New" pitchFamily="49" charset="0"/>
              </a:rPr>
              <a:t>A[N]</a:t>
            </a:r>
            <a:r>
              <a:rPr lang="en-US" sz="2400" b="0"/>
              <a:t>,</a:t>
            </a:r>
            <a:r>
              <a:rPr lang="en-US" sz="3200">
                <a:solidFill>
                  <a:srgbClr val="3333FF"/>
                </a:solidFill>
              </a:rPr>
              <a:t> </a:t>
            </a:r>
            <a:r>
              <a:rPr lang="en-US" sz="2400">
                <a:latin typeface="Courier New" pitchFamily="49" charset="0"/>
              </a:rPr>
              <a:t>A[2]</a:t>
            </a:r>
            <a:r>
              <a:rPr lang="en-US" sz="2400" b="0"/>
              <a:t> </a:t>
            </a:r>
            <a:r>
              <a:rPr lang="ru-RU" sz="2400" b="0"/>
              <a:t>и </a:t>
            </a:r>
            <a:r>
              <a:rPr lang="en-US" sz="2400">
                <a:latin typeface="Courier New" pitchFamily="49" charset="0"/>
              </a:rPr>
              <a:t>A[N-1]</a:t>
            </a:r>
            <a:r>
              <a:rPr lang="en-US" sz="2400"/>
              <a:t>, …</a:t>
            </a:r>
          </a:p>
          <a:p>
            <a:pPr marL="176213" indent="-176213"/>
            <a:r>
              <a:rPr lang="ru-RU" sz="2400">
                <a:solidFill>
                  <a:srgbClr val="3333FF"/>
                </a:solidFill>
              </a:rPr>
              <a:t>Псевдокод:</a:t>
            </a:r>
            <a:endParaRPr lang="en-US" sz="2400">
              <a:solidFill>
                <a:srgbClr val="3333FF"/>
              </a:solidFill>
            </a:endParaRPr>
          </a:p>
        </p:txBody>
      </p:sp>
      <p:graphicFrame>
        <p:nvGraphicFramePr>
          <p:cNvPr id="385047" name="Group 23"/>
          <p:cNvGraphicFramePr>
            <a:graphicFrameLocks noGrp="1"/>
          </p:cNvGraphicFramePr>
          <p:nvPr/>
        </p:nvGraphicFramePr>
        <p:xfrm>
          <a:off x="1020763" y="2135188"/>
          <a:ext cx="2633662" cy="520320"/>
        </p:xfrm>
        <a:graphic>
          <a:graphicData uri="http://schemas.openxmlformats.org/drawingml/2006/table">
            <a:tbl>
              <a:tblPr/>
              <a:tblGrid>
                <a:gridCol w="527050"/>
                <a:gridCol w="527050"/>
                <a:gridCol w="525462"/>
                <a:gridCol w="527050"/>
                <a:gridCol w="527050"/>
              </a:tblGrid>
              <a:tr h="217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5048" name="Group 24"/>
          <p:cNvGraphicFramePr>
            <a:graphicFrameLocks noGrp="1"/>
          </p:cNvGraphicFramePr>
          <p:nvPr/>
        </p:nvGraphicFramePr>
        <p:xfrm>
          <a:off x="4735513" y="2116138"/>
          <a:ext cx="2633662" cy="520320"/>
        </p:xfrm>
        <a:graphic>
          <a:graphicData uri="http://schemas.openxmlformats.org/drawingml/2006/table">
            <a:tbl>
              <a:tblPr/>
              <a:tblGrid>
                <a:gridCol w="527050"/>
                <a:gridCol w="527050"/>
                <a:gridCol w="525462"/>
                <a:gridCol w="527050"/>
                <a:gridCol w="527050"/>
              </a:tblGrid>
              <a:tr h="217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5062" name="AutoShape 38"/>
          <p:cNvSpPr>
            <a:spLocks noChangeArrowheads="1"/>
          </p:cNvSpPr>
          <p:nvPr/>
        </p:nvSpPr>
        <p:spPr bwMode="auto">
          <a:xfrm>
            <a:off x="3881438" y="2230438"/>
            <a:ext cx="614362" cy="317500"/>
          </a:xfrm>
          <a:prstGeom prst="rightArrow">
            <a:avLst>
              <a:gd name="adj1" fmla="val 50000"/>
              <a:gd name="adj2" fmla="val 48375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graphicFrame>
        <p:nvGraphicFramePr>
          <p:cNvPr id="385088" name="Group 64"/>
          <p:cNvGraphicFramePr>
            <a:graphicFrameLocks noGrp="1"/>
          </p:cNvGraphicFramePr>
          <p:nvPr/>
        </p:nvGraphicFramePr>
        <p:xfrm>
          <a:off x="1012825" y="1770063"/>
          <a:ext cx="2633663" cy="337440"/>
        </p:xfrm>
        <a:graphic>
          <a:graphicData uri="http://schemas.openxmlformats.org/drawingml/2006/table">
            <a:tbl>
              <a:tblPr/>
              <a:tblGrid>
                <a:gridCol w="527050"/>
                <a:gridCol w="527050"/>
                <a:gridCol w="525463"/>
                <a:gridCol w="527050"/>
                <a:gridCol w="527050"/>
              </a:tblGrid>
              <a:tr h="311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5089" name="Group 65"/>
          <p:cNvGraphicFramePr>
            <a:graphicFrameLocks noGrp="1"/>
          </p:cNvGraphicFramePr>
          <p:nvPr/>
        </p:nvGraphicFramePr>
        <p:xfrm>
          <a:off x="4725988" y="1760538"/>
          <a:ext cx="2633662" cy="337440"/>
        </p:xfrm>
        <a:graphic>
          <a:graphicData uri="http://schemas.openxmlformats.org/drawingml/2006/table">
            <a:tbl>
              <a:tblPr/>
              <a:tblGrid>
                <a:gridCol w="527050"/>
                <a:gridCol w="527050"/>
                <a:gridCol w="525462"/>
                <a:gridCol w="527050"/>
                <a:gridCol w="527050"/>
              </a:tblGrid>
              <a:tr h="311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5107" name="Freeform 83"/>
          <p:cNvSpPr>
            <a:spLocks/>
          </p:cNvSpPr>
          <p:nvPr/>
        </p:nvSpPr>
        <p:spPr bwMode="auto">
          <a:xfrm>
            <a:off x="1287463" y="2640013"/>
            <a:ext cx="5859462" cy="531812"/>
          </a:xfrm>
          <a:custGeom>
            <a:avLst/>
            <a:gdLst>
              <a:gd name="T0" fmla="*/ 0 w 3691"/>
              <a:gd name="T1" fmla="*/ 2147483647 h 335"/>
              <a:gd name="T2" fmla="*/ 0 w 3691"/>
              <a:gd name="T3" fmla="*/ 2147483647 h 335"/>
              <a:gd name="T4" fmla="*/ 2147483647 w 3691"/>
              <a:gd name="T5" fmla="*/ 2147483647 h 335"/>
              <a:gd name="T6" fmla="*/ 2147483647 w 3691"/>
              <a:gd name="T7" fmla="*/ 0 h 335"/>
              <a:gd name="T8" fmla="*/ 0 60000 65536"/>
              <a:gd name="T9" fmla="*/ 0 60000 65536"/>
              <a:gd name="T10" fmla="*/ 0 60000 65536"/>
              <a:gd name="T11" fmla="*/ 0 60000 65536"/>
              <a:gd name="T12" fmla="*/ 0 w 3691"/>
              <a:gd name="T13" fmla="*/ 0 h 335"/>
              <a:gd name="T14" fmla="*/ 3691 w 3691"/>
              <a:gd name="T15" fmla="*/ 335 h 3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91" h="335">
                <a:moveTo>
                  <a:pt x="0" y="18"/>
                </a:moveTo>
                <a:lnTo>
                  <a:pt x="0" y="335"/>
                </a:lnTo>
                <a:lnTo>
                  <a:pt x="3691" y="335"/>
                </a:lnTo>
                <a:lnTo>
                  <a:pt x="3691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85108" name="Freeform 84"/>
          <p:cNvSpPr>
            <a:spLocks/>
          </p:cNvSpPr>
          <p:nvPr/>
        </p:nvSpPr>
        <p:spPr bwMode="auto">
          <a:xfrm>
            <a:off x="1809750" y="2649538"/>
            <a:ext cx="4795838" cy="355600"/>
          </a:xfrm>
          <a:custGeom>
            <a:avLst/>
            <a:gdLst>
              <a:gd name="T0" fmla="*/ 0 w 3691"/>
              <a:gd name="T1" fmla="*/ 2147483647 h 335"/>
              <a:gd name="T2" fmla="*/ 0 w 3691"/>
              <a:gd name="T3" fmla="*/ 2147483647 h 335"/>
              <a:gd name="T4" fmla="*/ 2147483647 w 3691"/>
              <a:gd name="T5" fmla="*/ 2147483647 h 335"/>
              <a:gd name="T6" fmla="*/ 2147483647 w 3691"/>
              <a:gd name="T7" fmla="*/ 0 h 335"/>
              <a:gd name="T8" fmla="*/ 0 60000 65536"/>
              <a:gd name="T9" fmla="*/ 0 60000 65536"/>
              <a:gd name="T10" fmla="*/ 0 60000 65536"/>
              <a:gd name="T11" fmla="*/ 0 60000 65536"/>
              <a:gd name="T12" fmla="*/ 0 w 3691"/>
              <a:gd name="T13" fmla="*/ 0 h 335"/>
              <a:gd name="T14" fmla="*/ 3691 w 3691"/>
              <a:gd name="T15" fmla="*/ 335 h 3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91" h="335">
                <a:moveTo>
                  <a:pt x="0" y="18"/>
                </a:moveTo>
                <a:lnTo>
                  <a:pt x="0" y="335"/>
                </a:lnTo>
                <a:lnTo>
                  <a:pt x="3691" y="335"/>
                </a:lnTo>
                <a:lnTo>
                  <a:pt x="3691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85109" name="Rectangle 85"/>
          <p:cNvSpPr>
            <a:spLocks noChangeArrowheads="1"/>
          </p:cNvSpPr>
          <p:nvPr/>
        </p:nvSpPr>
        <p:spPr bwMode="auto">
          <a:xfrm>
            <a:off x="814388" y="4862513"/>
            <a:ext cx="7802562" cy="965200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for i:=</a:t>
            </a:r>
            <a:r>
              <a:rPr lang="ru-RU" sz="2400">
                <a:latin typeface="Courier New" pitchFamily="49" charset="0"/>
              </a:rPr>
              <a:t>1</a:t>
            </a:r>
            <a:r>
              <a:rPr lang="en-US" sz="2400">
                <a:latin typeface="Courier New" pitchFamily="49" charset="0"/>
              </a:rPr>
              <a:t> to N do </a:t>
            </a:r>
            <a:endParaRPr lang="ru-RU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ru-RU" sz="2400">
                <a:latin typeface="Courier New" pitchFamily="49" charset="0"/>
              </a:rPr>
              <a:t>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{ 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поменять местами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A[i] 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и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A[N+1-i]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385110" name="AutoShape 86"/>
          <p:cNvSpPr>
            <a:spLocks noChangeArrowheads="1"/>
          </p:cNvSpPr>
          <p:nvPr/>
        </p:nvSpPr>
        <p:spPr bwMode="auto">
          <a:xfrm>
            <a:off x="4556125" y="3382963"/>
            <a:ext cx="2943225" cy="377825"/>
          </a:xfrm>
          <a:prstGeom prst="wedgeRoundRectCallout">
            <a:avLst>
              <a:gd name="adj1" fmla="val -50006"/>
              <a:gd name="adj2" fmla="val 3180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сумма индексов </a:t>
            </a:r>
            <a:r>
              <a:rPr lang="en-US" sz="2000" b="0"/>
              <a:t>N+1</a:t>
            </a:r>
            <a:endParaRPr lang="ru-RU" sz="2000">
              <a:latin typeface="Courier New" pitchFamily="49" charset="0"/>
            </a:endParaRPr>
          </a:p>
        </p:txBody>
      </p:sp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5316538" y="5922963"/>
            <a:ext cx="3406775" cy="663575"/>
            <a:chOff x="2783" y="2598"/>
            <a:chExt cx="2146" cy="418"/>
          </a:xfrm>
        </p:grpSpPr>
        <p:sp>
          <p:nvSpPr>
            <p:cNvPr id="55351" name="Text Box 90"/>
            <p:cNvSpPr txBox="1">
              <a:spLocks noChangeArrowheads="1"/>
            </p:cNvSpPr>
            <p:nvPr/>
          </p:nvSpPr>
          <p:spPr bwMode="auto">
            <a:xfrm>
              <a:off x="3077" y="2665"/>
              <a:ext cx="1852" cy="29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/>
                <a:t>  Что неверно</a:t>
              </a:r>
              <a:r>
                <a:rPr lang="en-US" sz="2400"/>
                <a:t>?</a:t>
              </a:r>
              <a:endParaRPr lang="ru-RU" sz="2400"/>
            </a:p>
          </p:txBody>
        </p:sp>
        <p:sp>
          <p:nvSpPr>
            <p:cNvPr id="55352" name="Oval 91"/>
            <p:cNvSpPr>
              <a:spLocks noChangeArrowheads="1"/>
            </p:cNvSpPr>
            <p:nvPr/>
          </p:nvSpPr>
          <p:spPr bwMode="auto">
            <a:xfrm>
              <a:off x="2783" y="2598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385116" name="AutoShape 92"/>
          <p:cNvSpPr>
            <a:spLocks noChangeArrowheads="1"/>
          </p:cNvSpPr>
          <p:nvPr/>
        </p:nvSpPr>
        <p:spPr bwMode="auto">
          <a:xfrm>
            <a:off x="3059113" y="4906963"/>
            <a:ext cx="1411287" cy="3825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18000" tIns="46800" rIns="0" bIns="46800" anchor="ctr"/>
          <a:lstStyle/>
          <a:p>
            <a:pPr algn="ctr"/>
            <a:r>
              <a:rPr lang="en-US" sz="2400">
                <a:latin typeface="Courier New" pitchFamily="49" charset="0"/>
              </a:rPr>
              <a:t>N div 2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385117" name="AutoShape 93"/>
          <p:cNvSpPr>
            <a:spLocks noChangeArrowheads="1"/>
          </p:cNvSpPr>
          <p:nvPr/>
        </p:nvSpPr>
        <p:spPr bwMode="auto">
          <a:xfrm>
            <a:off x="4562475" y="4962525"/>
            <a:ext cx="431800" cy="279400"/>
          </a:xfrm>
          <a:prstGeom prst="roundRect">
            <a:avLst>
              <a:gd name="adj" fmla="val 16667"/>
            </a:avLst>
          </a:prstGeom>
          <a:noFill/>
          <a:ln w="12700">
            <a:noFill/>
            <a:round/>
            <a:headEnd/>
            <a:tailEnd type="none" w="lg" len="lg"/>
          </a:ln>
        </p:spPr>
        <p:txBody>
          <a:bodyPr wrap="none" lIns="18000" tIns="46800" rIns="0" bIns="46800" anchor="ctr"/>
          <a:lstStyle/>
          <a:p>
            <a:pPr algn="ctr"/>
            <a:r>
              <a:rPr lang="en-US" sz="2400">
                <a:latin typeface="Courier New" pitchFamily="49" charset="0"/>
              </a:rPr>
              <a:t>do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385118" name="Freeform 94"/>
          <p:cNvSpPr>
            <a:spLocks/>
          </p:cNvSpPr>
          <p:nvPr/>
        </p:nvSpPr>
        <p:spPr bwMode="auto">
          <a:xfrm>
            <a:off x="4029075" y="3733800"/>
            <a:ext cx="1376363" cy="376238"/>
          </a:xfrm>
          <a:custGeom>
            <a:avLst/>
            <a:gdLst/>
            <a:ahLst/>
            <a:cxnLst>
              <a:cxn ang="0">
                <a:pos x="0" y="204"/>
              </a:cxn>
              <a:cxn ang="0">
                <a:pos x="447" y="0"/>
              </a:cxn>
              <a:cxn ang="0">
                <a:pos x="867" y="15"/>
              </a:cxn>
              <a:cxn ang="0">
                <a:pos x="666" y="237"/>
              </a:cxn>
              <a:cxn ang="0">
                <a:pos x="576" y="54"/>
              </a:cxn>
              <a:cxn ang="0">
                <a:pos x="0" y="204"/>
              </a:cxn>
            </a:cxnLst>
            <a:rect l="0" t="0" r="r" b="b"/>
            <a:pathLst>
              <a:path w="867" h="237">
                <a:moveTo>
                  <a:pt x="0" y="204"/>
                </a:moveTo>
                <a:lnTo>
                  <a:pt x="447" y="0"/>
                </a:lnTo>
                <a:lnTo>
                  <a:pt x="867" y="15"/>
                </a:lnTo>
                <a:lnTo>
                  <a:pt x="666" y="237"/>
                </a:lnTo>
                <a:lnTo>
                  <a:pt x="576" y="54"/>
                </a:lnTo>
                <a:lnTo>
                  <a:pt x="0" y="204"/>
                </a:lnTo>
                <a:close/>
              </a:path>
            </a:pathLst>
          </a:custGeom>
          <a:solidFill>
            <a:srgbClr val="E6E6FF"/>
          </a:solidFill>
          <a:ln w="12700" cap="flat" cmpd="sng">
            <a:noFill/>
            <a:prstDash val="solid"/>
            <a:round/>
            <a:headEnd type="none" w="med" len="med"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/>
          </a:p>
        </p:txBody>
      </p:sp>
      <p:sp>
        <p:nvSpPr>
          <p:cNvPr id="385119" name="Freeform 95"/>
          <p:cNvSpPr>
            <a:spLocks/>
          </p:cNvSpPr>
          <p:nvPr/>
        </p:nvSpPr>
        <p:spPr bwMode="auto">
          <a:xfrm>
            <a:off x="6005513" y="3733800"/>
            <a:ext cx="1366837" cy="352425"/>
          </a:xfrm>
          <a:custGeom>
            <a:avLst/>
            <a:gdLst/>
            <a:ahLst/>
            <a:cxnLst>
              <a:cxn ang="0">
                <a:pos x="0" y="216"/>
              </a:cxn>
              <a:cxn ang="0">
                <a:pos x="447" y="12"/>
              </a:cxn>
              <a:cxn ang="0">
                <a:pos x="861" y="0"/>
              </a:cxn>
              <a:cxn ang="0">
                <a:pos x="783" y="222"/>
              </a:cxn>
              <a:cxn ang="0">
                <a:pos x="576" y="66"/>
              </a:cxn>
              <a:cxn ang="0">
                <a:pos x="0" y="216"/>
              </a:cxn>
            </a:cxnLst>
            <a:rect l="0" t="0" r="r" b="b"/>
            <a:pathLst>
              <a:path w="861" h="222">
                <a:moveTo>
                  <a:pt x="0" y="216"/>
                </a:moveTo>
                <a:lnTo>
                  <a:pt x="447" y="12"/>
                </a:lnTo>
                <a:lnTo>
                  <a:pt x="861" y="0"/>
                </a:lnTo>
                <a:lnTo>
                  <a:pt x="783" y="222"/>
                </a:lnTo>
                <a:lnTo>
                  <a:pt x="576" y="66"/>
                </a:lnTo>
                <a:lnTo>
                  <a:pt x="0" y="216"/>
                </a:lnTo>
                <a:close/>
              </a:path>
            </a:pathLst>
          </a:custGeom>
          <a:solidFill>
            <a:srgbClr val="E6E6FF"/>
          </a:solidFill>
          <a:ln w="12700" cap="flat" cmpd="sng">
            <a:noFill/>
            <a:prstDash val="solid"/>
            <a:round/>
            <a:headEnd type="none" w="med" len="med"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5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5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8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5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85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85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8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8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85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85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8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85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85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85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1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8510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85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85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8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85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5028" grpId="0" build="p"/>
      <p:bldP spid="385062" grpId="0" animBg="1"/>
      <p:bldP spid="385107" grpId="0" animBg="1"/>
      <p:bldP spid="385108" grpId="0" animBg="1"/>
      <p:bldP spid="385109" grpId="0" build="p" animBg="1"/>
      <p:bldP spid="385110" grpId="0" animBg="1"/>
      <p:bldP spid="385116" grpId="0" animBg="1"/>
      <p:bldP spid="3851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35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Как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переставить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элементы</a:t>
            </a:r>
            <a:r>
              <a:rPr dirty="0" smtClean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5632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DAC9FCA-722A-41BE-9B6F-065213CF83DF}" type="slidenum">
              <a:rPr lang="ru-RU"/>
              <a:pPr/>
              <a:t>33</a:t>
            </a:fld>
            <a:endParaRPr lang="ru-RU"/>
          </a:p>
        </p:txBody>
      </p:sp>
      <p:pic>
        <p:nvPicPr>
          <p:cNvPr id="387077" name="Picture 5" descr="Чашк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7750" y="1017588"/>
            <a:ext cx="12763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7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5025" y="1039813"/>
            <a:ext cx="12763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708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0275" y="2468563"/>
            <a:ext cx="12763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7082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8688" y="2470150"/>
            <a:ext cx="12763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7083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5025" y="1038225"/>
            <a:ext cx="12763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7084" name="Picture 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6163" y="1017588"/>
            <a:ext cx="12763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7085" name="Picture 1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7750" y="1017588"/>
            <a:ext cx="12763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7086" name="Picture 1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6613" y="1039813"/>
            <a:ext cx="12763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7092" name="AutoShape 20"/>
          <p:cNvSpPr>
            <a:spLocks noChangeArrowheads="1"/>
          </p:cNvSpPr>
          <p:nvPr/>
        </p:nvSpPr>
        <p:spPr bwMode="auto">
          <a:xfrm rot="10800000">
            <a:off x="6046788" y="1085850"/>
            <a:ext cx="979487" cy="668338"/>
          </a:xfrm>
          <a:prstGeom prst="rightArrow">
            <a:avLst>
              <a:gd name="adj1" fmla="val 50000"/>
              <a:gd name="adj2" fmla="val 36639"/>
            </a:avLst>
          </a:prstGeom>
          <a:solidFill>
            <a:srgbClr val="FF0000"/>
          </a:solidFill>
          <a:ln w="12700">
            <a:solidFill>
              <a:srgbClr val="FF0000"/>
            </a:solidFill>
            <a:miter lim="800000"/>
            <a:headEnd/>
            <a:tailEnd type="none" w="lg" len="lg"/>
          </a:ln>
        </p:spPr>
        <p:txBody>
          <a:bodyPr rot="10800000" wrap="none" lIns="90000" tIns="46800" rIns="90000" bIns="46800"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87093" name="AutoShape 21"/>
          <p:cNvSpPr>
            <a:spLocks noChangeArrowheads="1"/>
          </p:cNvSpPr>
          <p:nvPr/>
        </p:nvSpPr>
        <p:spPr bwMode="auto">
          <a:xfrm rot="8100000" flipH="1">
            <a:off x="6884988" y="1847850"/>
            <a:ext cx="979488" cy="668337"/>
          </a:xfrm>
          <a:prstGeom prst="rightArrow">
            <a:avLst>
              <a:gd name="adj1" fmla="val 50000"/>
              <a:gd name="adj2" fmla="val 36639"/>
            </a:avLst>
          </a:prstGeom>
          <a:solidFill>
            <a:srgbClr val="FF0000"/>
          </a:solidFill>
          <a:ln w="12700">
            <a:solidFill>
              <a:srgbClr val="FF0000"/>
            </a:solidFill>
            <a:miter lim="800000"/>
            <a:headEnd/>
            <a:tailEnd type="none" w="lg" len="lg"/>
          </a:ln>
        </p:spPr>
        <p:txBody>
          <a:bodyPr rot="10800000" wrap="none" lIns="90000" tIns="46800" rIns="90000" bIns="46800"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87096" name="AutoShape 24"/>
          <p:cNvSpPr>
            <a:spLocks noChangeArrowheads="1"/>
          </p:cNvSpPr>
          <p:nvPr/>
        </p:nvSpPr>
        <p:spPr bwMode="auto">
          <a:xfrm rot="13500000" flipH="1">
            <a:off x="5438775" y="1751013"/>
            <a:ext cx="979488" cy="668337"/>
          </a:xfrm>
          <a:prstGeom prst="rightArrow">
            <a:avLst>
              <a:gd name="adj1" fmla="val 50000"/>
              <a:gd name="adj2" fmla="val 36639"/>
            </a:avLst>
          </a:prstGeom>
          <a:solidFill>
            <a:srgbClr val="FF0000"/>
          </a:solidFill>
          <a:ln w="12700">
            <a:solidFill>
              <a:srgbClr val="FF0000"/>
            </a:solidFill>
            <a:miter lim="800000"/>
            <a:headEnd/>
            <a:tailEnd type="none" w="lg" len="lg"/>
          </a:ln>
        </p:spPr>
        <p:txBody>
          <a:bodyPr rot="10800000" wrap="none" lIns="90000" tIns="46800" rIns="90000" bIns="46800"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6335" name="Text Box 25"/>
          <p:cNvSpPr txBox="1">
            <a:spLocks noChangeArrowheads="1"/>
          </p:cNvSpPr>
          <p:nvPr/>
        </p:nvSpPr>
        <p:spPr bwMode="auto">
          <a:xfrm>
            <a:off x="317500" y="1249363"/>
            <a:ext cx="42306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400">
                <a:solidFill>
                  <a:srgbClr val="3333FF"/>
                </a:solidFill>
              </a:rPr>
              <a:t>Задача: </a:t>
            </a:r>
            <a:r>
              <a:rPr lang="ru-RU" sz="2400" b="0"/>
              <a:t>поменять местами содержимое двух чашек.</a:t>
            </a:r>
          </a:p>
        </p:txBody>
      </p:sp>
      <p:sp>
        <p:nvSpPr>
          <p:cNvPr id="387098" name="Text Box 26"/>
          <p:cNvSpPr txBox="1">
            <a:spLocks noChangeArrowheads="1"/>
          </p:cNvSpPr>
          <p:nvPr/>
        </p:nvSpPr>
        <p:spPr bwMode="auto">
          <a:xfrm>
            <a:off x="415925" y="3295650"/>
            <a:ext cx="81264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400">
                <a:solidFill>
                  <a:srgbClr val="3333FF"/>
                </a:solidFill>
              </a:rPr>
              <a:t>Задача: </a:t>
            </a:r>
            <a:r>
              <a:rPr lang="ru-RU" sz="2400" b="0"/>
              <a:t>поменять местами содержимое двух ячеек памяти.</a:t>
            </a:r>
          </a:p>
        </p:txBody>
      </p:sp>
      <p:sp>
        <p:nvSpPr>
          <p:cNvPr id="387099" name="Rectangle 27"/>
          <p:cNvSpPr>
            <a:spLocks noChangeArrowheads="1"/>
          </p:cNvSpPr>
          <p:nvPr/>
        </p:nvSpPr>
        <p:spPr bwMode="auto">
          <a:xfrm>
            <a:off x="5027613" y="4278313"/>
            <a:ext cx="860425" cy="577850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800"/>
              <a:t>4</a:t>
            </a:r>
          </a:p>
        </p:txBody>
      </p:sp>
      <p:sp>
        <p:nvSpPr>
          <p:cNvPr id="387100" name="Rectangle 28"/>
          <p:cNvSpPr>
            <a:spLocks noChangeArrowheads="1"/>
          </p:cNvSpPr>
          <p:nvPr/>
        </p:nvSpPr>
        <p:spPr bwMode="auto">
          <a:xfrm>
            <a:off x="7380288" y="4265613"/>
            <a:ext cx="860425" cy="577850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800"/>
              <a:t>6</a:t>
            </a:r>
          </a:p>
        </p:txBody>
      </p:sp>
      <p:sp>
        <p:nvSpPr>
          <p:cNvPr id="387101" name="Rectangle 29"/>
          <p:cNvSpPr>
            <a:spLocks noChangeArrowheads="1"/>
          </p:cNvSpPr>
          <p:nvPr/>
        </p:nvSpPr>
        <p:spPr bwMode="auto">
          <a:xfrm>
            <a:off x="6370638" y="5853113"/>
            <a:ext cx="860425" cy="577850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en-US" sz="2800"/>
              <a:t>?</a:t>
            </a:r>
            <a:endParaRPr lang="ru-RU" sz="2800"/>
          </a:p>
        </p:txBody>
      </p:sp>
      <p:sp>
        <p:nvSpPr>
          <p:cNvPr id="387102" name="Rectangle 30"/>
          <p:cNvSpPr>
            <a:spLocks noChangeArrowheads="1"/>
          </p:cNvSpPr>
          <p:nvPr/>
        </p:nvSpPr>
        <p:spPr bwMode="auto">
          <a:xfrm>
            <a:off x="6369050" y="5854700"/>
            <a:ext cx="860425" cy="577850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en-US" sz="2800"/>
              <a:t>4</a:t>
            </a:r>
            <a:endParaRPr lang="ru-RU" sz="2800"/>
          </a:p>
        </p:txBody>
      </p:sp>
      <p:sp>
        <p:nvSpPr>
          <p:cNvPr id="387103" name="Rectangle 31"/>
          <p:cNvSpPr>
            <a:spLocks noChangeArrowheads="1"/>
          </p:cNvSpPr>
          <p:nvPr/>
        </p:nvSpPr>
        <p:spPr bwMode="auto">
          <a:xfrm>
            <a:off x="5027613" y="4279900"/>
            <a:ext cx="860425" cy="577850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en-US" sz="2800"/>
              <a:t>6</a:t>
            </a:r>
            <a:endParaRPr lang="ru-RU" sz="2800"/>
          </a:p>
        </p:txBody>
      </p:sp>
      <p:sp>
        <p:nvSpPr>
          <p:cNvPr id="387104" name="Rectangle 32"/>
          <p:cNvSpPr>
            <a:spLocks noChangeArrowheads="1"/>
          </p:cNvSpPr>
          <p:nvPr/>
        </p:nvSpPr>
        <p:spPr bwMode="auto">
          <a:xfrm>
            <a:off x="7381875" y="4267200"/>
            <a:ext cx="860425" cy="577850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en-US" sz="2800"/>
              <a:t>4</a:t>
            </a:r>
            <a:endParaRPr lang="ru-RU" sz="2800"/>
          </a:p>
        </p:txBody>
      </p:sp>
      <p:sp>
        <p:nvSpPr>
          <p:cNvPr id="387105" name="Rectangle 33"/>
          <p:cNvSpPr>
            <a:spLocks noChangeArrowheads="1"/>
          </p:cNvSpPr>
          <p:nvPr/>
        </p:nvSpPr>
        <p:spPr bwMode="auto">
          <a:xfrm>
            <a:off x="5172075" y="3743325"/>
            <a:ext cx="479425" cy="512763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2800"/>
              <a:t>x</a:t>
            </a:r>
            <a:endParaRPr lang="ru-RU" sz="2800"/>
          </a:p>
        </p:txBody>
      </p:sp>
      <p:sp>
        <p:nvSpPr>
          <p:cNvPr id="387106" name="Rectangle 34"/>
          <p:cNvSpPr>
            <a:spLocks noChangeArrowheads="1"/>
          </p:cNvSpPr>
          <p:nvPr/>
        </p:nvSpPr>
        <p:spPr bwMode="auto">
          <a:xfrm>
            <a:off x="7478713" y="3709988"/>
            <a:ext cx="479425" cy="51276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2800"/>
              <a:t>y</a:t>
            </a:r>
            <a:endParaRPr lang="ru-RU" sz="2800"/>
          </a:p>
        </p:txBody>
      </p:sp>
      <p:sp>
        <p:nvSpPr>
          <p:cNvPr id="387107" name="Rectangle 35"/>
          <p:cNvSpPr>
            <a:spLocks noChangeArrowheads="1"/>
          </p:cNvSpPr>
          <p:nvPr/>
        </p:nvSpPr>
        <p:spPr bwMode="auto">
          <a:xfrm>
            <a:off x="6565900" y="6345238"/>
            <a:ext cx="479425" cy="51276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2800"/>
              <a:t>c</a:t>
            </a:r>
            <a:endParaRPr lang="ru-RU" sz="2800"/>
          </a:p>
        </p:txBody>
      </p:sp>
      <p:sp>
        <p:nvSpPr>
          <p:cNvPr id="387108" name="Rectangle 36"/>
          <p:cNvSpPr>
            <a:spLocks noChangeArrowheads="1"/>
          </p:cNvSpPr>
          <p:nvPr/>
        </p:nvSpPr>
        <p:spPr bwMode="auto">
          <a:xfrm>
            <a:off x="2520950" y="4340225"/>
            <a:ext cx="1565275" cy="1433513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15000"/>
              </a:spcBef>
              <a:defRPr/>
            </a:pPr>
            <a:r>
              <a:rPr lang="en-US" sz="2400">
                <a:solidFill>
                  <a:srgbClr val="FF0000"/>
                </a:solidFill>
                <a:latin typeface="Courier New" pitchFamily="49" charset="0"/>
              </a:rPr>
              <a:t>c</a:t>
            </a:r>
            <a:r>
              <a:rPr lang="en-US" sz="2400">
                <a:latin typeface="Courier New" pitchFamily="49" charset="0"/>
              </a:rPr>
              <a:t> := x;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x := y;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y := </a:t>
            </a:r>
            <a:r>
              <a:rPr lang="en-US" sz="2400">
                <a:solidFill>
                  <a:srgbClr val="FF0000"/>
                </a:solidFill>
                <a:latin typeface="Courier New" pitchFamily="49" charset="0"/>
              </a:rPr>
              <a:t>c</a:t>
            </a:r>
            <a:r>
              <a:rPr lang="en-US" sz="2400">
                <a:latin typeface="Courier New" pitchFamily="49" charset="0"/>
              </a:rPr>
              <a:t>;</a:t>
            </a:r>
            <a:endParaRPr lang="en-US" sz="2400">
              <a:solidFill>
                <a:srgbClr val="3333FF"/>
              </a:solidFill>
              <a:latin typeface="Courier New" pitchFamily="49" charset="0"/>
            </a:endParaRPr>
          </a:p>
        </p:txBody>
      </p:sp>
      <p:sp>
        <p:nvSpPr>
          <p:cNvPr id="387109" name="Rectangle 37"/>
          <p:cNvSpPr>
            <a:spLocks noChangeArrowheads="1"/>
          </p:cNvSpPr>
          <p:nvPr/>
        </p:nvSpPr>
        <p:spPr bwMode="auto">
          <a:xfrm>
            <a:off x="627063" y="4524375"/>
            <a:ext cx="1531937" cy="955675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x := y;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y := x;</a:t>
            </a:r>
            <a:endParaRPr lang="en-US" sz="2400">
              <a:solidFill>
                <a:srgbClr val="3333FF"/>
              </a:solidFill>
              <a:latin typeface="Courier New" pitchFamily="49" charset="0"/>
            </a:endParaRPr>
          </a:p>
        </p:txBody>
      </p:sp>
      <p:sp>
        <p:nvSpPr>
          <p:cNvPr id="387110" name="AutoShape 38"/>
          <p:cNvSpPr>
            <a:spLocks noChangeArrowheads="1"/>
          </p:cNvSpPr>
          <p:nvPr/>
        </p:nvSpPr>
        <p:spPr bwMode="auto">
          <a:xfrm rot="2700000">
            <a:off x="611188" y="4252913"/>
            <a:ext cx="1497012" cy="1497012"/>
          </a:xfrm>
          <a:prstGeom prst="plus">
            <a:avLst>
              <a:gd name="adj" fmla="val 41500"/>
            </a:avLst>
          </a:prstGeom>
          <a:solidFill>
            <a:srgbClr val="FF0000"/>
          </a:solidFill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87111" name="AutoShape 39"/>
          <p:cNvSpPr>
            <a:spLocks noChangeArrowheads="1"/>
          </p:cNvSpPr>
          <p:nvPr/>
        </p:nvSpPr>
        <p:spPr bwMode="auto">
          <a:xfrm rot="7473148" flipH="1">
            <a:off x="7024688" y="5026025"/>
            <a:ext cx="979488" cy="668337"/>
          </a:xfrm>
          <a:prstGeom prst="rightArrow">
            <a:avLst>
              <a:gd name="adj1" fmla="val 50000"/>
              <a:gd name="adj2" fmla="val 36639"/>
            </a:avLst>
          </a:prstGeom>
          <a:solidFill>
            <a:srgbClr val="FF0000"/>
          </a:solidFill>
          <a:ln w="12700">
            <a:solidFill>
              <a:srgbClr val="FF0000"/>
            </a:solidFill>
            <a:miter lim="800000"/>
            <a:headEnd/>
            <a:tailEnd type="none" w="lg" len="lg"/>
          </a:ln>
        </p:spPr>
        <p:txBody>
          <a:bodyPr rot="10800000" wrap="none" lIns="90000" tIns="46800" rIns="90000" bIns="46800"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87112" name="AutoShape 40"/>
          <p:cNvSpPr>
            <a:spLocks noChangeArrowheads="1"/>
          </p:cNvSpPr>
          <p:nvPr/>
        </p:nvSpPr>
        <p:spPr bwMode="auto">
          <a:xfrm rot="10800000">
            <a:off x="6154738" y="4238625"/>
            <a:ext cx="979487" cy="668338"/>
          </a:xfrm>
          <a:prstGeom prst="rightArrow">
            <a:avLst>
              <a:gd name="adj1" fmla="val 50000"/>
              <a:gd name="adj2" fmla="val 36639"/>
            </a:avLst>
          </a:prstGeom>
          <a:solidFill>
            <a:srgbClr val="FF0000"/>
          </a:solidFill>
          <a:ln w="12700">
            <a:solidFill>
              <a:srgbClr val="FF0000"/>
            </a:solidFill>
            <a:miter lim="800000"/>
            <a:headEnd/>
            <a:tailEnd type="none" w="lg" len="lg"/>
          </a:ln>
        </p:spPr>
        <p:txBody>
          <a:bodyPr rot="10800000" wrap="none" lIns="90000" tIns="46800" rIns="90000" bIns="46800"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87113" name="AutoShape 41"/>
          <p:cNvSpPr>
            <a:spLocks noChangeArrowheads="1"/>
          </p:cNvSpPr>
          <p:nvPr/>
        </p:nvSpPr>
        <p:spPr bwMode="auto">
          <a:xfrm rot="13718115" flipH="1">
            <a:off x="5530850" y="5106988"/>
            <a:ext cx="979487" cy="668338"/>
          </a:xfrm>
          <a:prstGeom prst="rightArrow">
            <a:avLst>
              <a:gd name="adj1" fmla="val 50000"/>
              <a:gd name="adj2" fmla="val 36639"/>
            </a:avLst>
          </a:prstGeom>
          <a:solidFill>
            <a:srgbClr val="FF0000"/>
          </a:solidFill>
          <a:ln w="12700">
            <a:solidFill>
              <a:srgbClr val="FF0000"/>
            </a:solidFill>
            <a:miter lim="800000"/>
            <a:headEnd/>
            <a:tailEnd type="none" w="lg" len="lg"/>
          </a:ln>
        </p:spPr>
        <p:txBody>
          <a:bodyPr rot="10800000" wrap="none" lIns="90000" tIns="46800" rIns="90000" bIns="46800"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1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576263" y="5876925"/>
            <a:ext cx="4946650" cy="663575"/>
            <a:chOff x="363" y="3702"/>
            <a:chExt cx="3116" cy="418"/>
          </a:xfrm>
        </p:grpSpPr>
        <p:sp>
          <p:nvSpPr>
            <p:cNvPr id="56353" name="Text Box 43"/>
            <p:cNvSpPr txBox="1">
              <a:spLocks noChangeArrowheads="1"/>
            </p:cNvSpPr>
            <p:nvPr/>
          </p:nvSpPr>
          <p:spPr bwMode="auto">
            <a:xfrm>
              <a:off x="657" y="3769"/>
              <a:ext cx="2822" cy="335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/>
                <a:t>  Можно ли обойтись без </a:t>
              </a:r>
              <a:r>
                <a:rPr lang="en-US" sz="2800">
                  <a:latin typeface="Courier New" pitchFamily="49" charset="0"/>
                </a:rPr>
                <a:t>c</a:t>
              </a:r>
              <a:r>
                <a:rPr lang="en-US" sz="2400" b="0"/>
                <a:t>?</a:t>
              </a:r>
              <a:endParaRPr lang="ru-RU" sz="2400" b="0"/>
            </a:p>
          </p:txBody>
        </p:sp>
        <p:sp>
          <p:nvSpPr>
            <p:cNvPr id="56354" name="Oval 44"/>
            <p:cNvSpPr>
              <a:spLocks noChangeArrowheads="1"/>
            </p:cNvSpPr>
            <p:nvPr/>
          </p:nvSpPr>
          <p:spPr bwMode="auto">
            <a:xfrm>
              <a:off x="363" y="3702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7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7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7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87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387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87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87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8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87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87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387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387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387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8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87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87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87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387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87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8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8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8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8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38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8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38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38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38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38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387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387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387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38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387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387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9" dur="500"/>
                                        <p:tgtEl>
                                          <p:spTgt spid="387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38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38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387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5" dur="500"/>
                                        <p:tgtEl>
                                          <p:spTgt spid="387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1" dur="500"/>
                                        <p:tgtEl>
                                          <p:spTgt spid="38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7092" grpId="0" animBg="1"/>
      <p:bldP spid="387092" grpId="1" animBg="1"/>
      <p:bldP spid="387093" grpId="0" animBg="1"/>
      <p:bldP spid="387093" grpId="1" animBg="1"/>
      <p:bldP spid="387096" grpId="0" animBg="1"/>
      <p:bldP spid="387096" grpId="1" animBg="1"/>
      <p:bldP spid="387098" grpId="0"/>
      <p:bldP spid="387099" grpId="0" animBg="1"/>
      <p:bldP spid="387099" grpId="1" animBg="1"/>
      <p:bldP spid="387100" grpId="0" animBg="1"/>
      <p:bldP spid="387100" grpId="1" animBg="1"/>
      <p:bldP spid="387101" grpId="0" animBg="1"/>
      <p:bldP spid="387101" grpId="1" animBg="1"/>
      <p:bldP spid="387102" grpId="0" animBg="1"/>
      <p:bldP spid="387103" grpId="0" animBg="1"/>
      <p:bldP spid="387104" grpId="0" animBg="1"/>
      <p:bldP spid="387105" grpId="0"/>
      <p:bldP spid="387106" grpId="0"/>
      <p:bldP spid="387107" grpId="0"/>
      <p:bldP spid="387108" grpId="0" animBg="1"/>
      <p:bldP spid="387109" grpId="0" animBg="1"/>
      <p:bldP spid="387110" grpId="0" animBg="1"/>
      <p:bldP spid="387111" grpId="0" animBg="1"/>
      <p:bldP spid="387111" grpId="1" animBg="1"/>
      <p:bldP spid="387112" grpId="0" animBg="1"/>
      <p:bldP spid="387112" grpId="1" animBg="1"/>
      <p:bldP spid="387113" grpId="0" animBg="1"/>
      <p:bldP spid="38711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6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Программа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5734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4EDF8DC-CCD8-4044-B674-828E16670B45}" type="slidenum">
              <a:rPr lang="ru-RU"/>
              <a:pPr/>
              <a:t>34</a:t>
            </a:fld>
            <a:endParaRPr lang="ru-RU"/>
          </a:p>
        </p:txBody>
      </p:sp>
      <p:sp>
        <p:nvSpPr>
          <p:cNvPr id="389124" name="Rectangle 4"/>
          <p:cNvSpPr>
            <a:spLocks noChangeArrowheads="1"/>
          </p:cNvSpPr>
          <p:nvPr/>
        </p:nvSpPr>
        <p:spPr bwMode="auto">
          <a:xfrm>
            <a:off x="385763" y="969963"/>
            <a:ext cx="8372475" cy="5156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program qq;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const N = 10;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var A: array[1..N] of integer;</a:t>
            </a:r>
            <a:endParaRPr lang="ru-RU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ru-RU" sz="2400">
                <a:latin typeface="Courier New" pitchFamily="49" charset="0"/>
              </a:rPr>
              <a:t>    </a:t>
            </a:r>
            <a:r>
              <a:rPr lang="en-US" sz="2400">
                <a:latin typeface="Courier New" pitchFamily="49" charset="0"/>
              </a:rPr>
              <a:t>i, c: integer;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begin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  { 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заполнить массив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}</a:t>
            </a:r>
            <a:endParaRPr lang="ru-RU" sz="2400">
              <a:solidFill>
                <a:srgbClr val="3333FF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  { 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вывести исходный массив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}</a:t>
            </a:r>
            <a:endParaRPr lang="ru-RU" sz="2400">
              <a:solidFill>
                <a:srgbClr val="3333FF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endParaRPr lang="ru-RU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endParaRPr lang="ru-RU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endParaRPr lang="ru-RU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  { 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вывести полученный массив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}</a:t>
            </a:r>
            <a:endParaRPr lang="ru-RU" sz="2400">
              <a:solidFill>
                <a:srgbClr val="3333FF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end.</a:t>
            </a:r>
          </a:p>
        </p:txBody>
      </p:sp>
      <p:sp>
        <p:nvSpPr>
          <p:cNvPr id="389125" name="Rectangle 5"/>
          <p:cNvSpPr>
            <a:spLocks noChangeArrowheads="1"/>
          </p:cNvSpPr>
          <p:nvPr/>
        </p:nvSpPr>
        <p:spPr bwMode="auto">
          <a:xfrm>
            <a:off x="585788" y="3935413"/>
            <a:ext cx="7797800" cy="1277937"/>
          </a:xfrm>
          <a:prstGeom prst="rect">
            <a:avLst/>
          </a:prstGeom>
          <a:solidFill>
            <a:srgbClr val="E6E6FF"/>
          </a:solidFill>
          <a:ln w="12700">
            <a:noFill/>
            <a:prstDash val="dash"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for i:=</a:t>
            </a:r>
            <a:r>
              <a:rPr lang="ru-RU" sz="2400">
                <a:latin typeface="Courier New" pitchFamily="49" charset="0"/>
              </a:rPr>
              <a:t>1</a:t>
            </a:r>
            <a:r>
              <a:rPr lang="en-US" sz="2400">
                <a:latin typeface="Courier New" pitchFamily="49" charset="0"/>
              </a:rPr>
              <a:t> to N div</a:t>
            </a:r>
            <a:r>
              <a:rPr lang="ru-RU" sz="2400">
                <a:latin typeface="Courier New" pitchFamily="49" charset="0"/>
              </a:rPr>
              <a:t> 2</a:t>
            </a:r>
            <a:r>
              <a:rPr lang="en-US" sz="2400">
                <a:latin typeface="Courier New" pitchFamily="49" charset="0"/>
              </a:rPr>
              <a:t> do begin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  c:=A[i]; A[i]:=A[N+1-i]; A[N+1-i]:=c;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end;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89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89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89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89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9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9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89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89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89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891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20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dirty="0" smtClean="0">
                <a:solidFill>
                  <a:schemeClr val="tx1"/>
                </a:solidFill>
              </a:rPr>
              <a:t>6. </a:t>
            </a:r>
            <a:r>
              <a:rPr dirty="0" err="1" smtClean="0">
                <a:solidFill>
                  <a:schemeClr val="tx1"/>
                </a:solidFill>
              </a:rPr>
              <a:t>Циклический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сдвиг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6041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68DF69E-34C4-4082-BF4D-603C5E770A12}" type="slidenum">
              <a:rPr lang="ru-RU"/>
              <a:pPr/>
              <a:t>35</a:t>
            </a:fld>
            <a:endParaRPr lang="ru-RU"/>
          </a:p>
        </p:txBody>
      </p:sp>
      <p:sp>
        <p:nvSpPr>
          <p:cNvPr id="391172" name="Text Box 4"/>
          <p:cNvSpPr txBox="1">
            <a:spLocks noChangeArrowheads="1"/>
          </p:cNvSpPr>
          <p:nvPr/>
        </p:nvSpPr>
        <p:spPr bwMode="auto">
          <a:xfrm>
            <a:off x="369888" y="809625"/>
            <a:ext cx="8420100" cy="459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400">
                <a:solidFill>
                  <a:srgbClr val="3333FF"/>
                </a:solidFill>
              </a:rPr>
              <a:t>Задача: </a:t>
            </a:r>
            <a:r>
              <a:rPr lang="ru-RU" sz="2400" b="0"/>
              <a:t>сдвинуть элементы массива влево на 1 ячейку, первый элемент становится на место последнего.</a:t>
            </a:r>
          </a:p>
          <a:p>
            <a:pPr marL="176213" indent="-176213">
              <a:spcBef>
                <a:spcPct val="700000"/>
              </a:spcBef>
            </a:pPr>
            <a:r>
              <a:rPr lang="ru-RU" sz="2400">
                <a:solidFill>
                  <a:srgbClr val="3333FF"/>
                </a:solidFill>
              </a:rPr>
              <a:t>Алгоритм:</a:t>
            </a:r>
            <a:endParaRPr lang="en-US" sz="2400">
              <a:solidFill>
                <a:srgbClr val="3333FF"/>
              </a:solidFill>
            </a:endParaRPr>
          </a:p>
          <a:p>
            <a:pPr marL="631825" lvl="1" indent="-271463"/>
            <a:r>
              <a:rPr lang="en-US" sz="2400">
                <a:latin typeface="Courier New" pitchFamily="49" charset="0"/>
              </a:rPr>
              <a:t>A[1]:=A[2];</a:t>
            </a:r>
            <a:r>
              <a:rPr lang="en-US" sz="2400" b="0"/>
              <a:t> </a:t>
            </a:r>
            <a:r>
              <a:rPr lang="en-US" sz="2400">
                <a:latin typeface="Courier New" pitchFamily="49" charset="0"/>
              </a:rPr>
              <a:t>A[2]:=A[3];…</a:t>
            </a:r>
            <a:r>
              <a:rPr lang="en-US" sz="3200">
                <a:solidFill>
                  <a:srgbClr val="3333FF"/>
                </a:solidFill>
              </a:rPr>
              <a:t> </a:t>
            </a:r>
            <a:r>
              <a:rPr lang="en-US" sz="2400">
                <a:latin typeface="Courier New" pitchFamily="49" charset="0"/>
              </a:rPr>
              <a:t>A[N-1]:=A[N];</a:t>
            </a:r>
            <a:endParaRPr lang="en-US" sz="2400"/>
          </a:p>
          <a:p>
            <a:pPr marL="176213" indent="-176213"/>
            <a:r>
              <a:rPr lang="ru-RU" sz="2400">
                <a:solidFill>
                  <a:srgbClr val="3333FF"/>
                </a:solidFill>
              </a:rPr>
              <a:t>Цикл:</a:t>
            </a:r>
            <a:endParaRPr lang="en-US" sz="2400">
              <a:solidFill>
                <a:srgbClr val="3333FF"/>
              </a:solidFill>
            </a:endParaRPr>
          </a:p>
        </p:txBody>
      </p:sp>
      <p:graphicFrame>
        <p:nvGraphicFramePr>
          <p:cNvPr id="391250" name="Group 82"/>
          <p:cNvGraphicFramePr>
            <a:graphicFrameLocks noGrp="1"/>
          </p:cNvGraphicFramePr>
          <p:nvPr/>
        </p:nvGraphicFramePr>
        <p:xfrm>
          <a:off x="2587625" y="1990725"/>
          <a:ext cx="3687763" cy="520320"/>
        </p:xfrm>
        <a:graphic>
          <a:graphicData uri="http://schemas.openxmlformats.org/drawingml/2006/table">
            <a:tbl>
              <a:tblPr/>
              <a:tblGrid>
                <a:gridCol w="527050"/>
                <a:gridCol w="527050"/>
                <a:gridCol w="525463"/>
                <a:gridCol w="527050"/>
                <a:gridCol w="527050"/>
                <a:gridCol w="527050"/>
                <a:gridCol w="527050"/>
              </a:tblGrid>
              <a:tr h="217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1247" name="Group 79"/>
          <p:cNvGraphicFramePr>
            <a:graphicFrameLocks noGrp="1"/>
          </p:cNvGraphicFramePr>
          <p:nvPr/>
        </p:nvGraphicFramePr>
        <p:xfrm>
          <a:off x="2579688" y="1625600"/>
          <a:ext cx="3687762" cy="337440"/>
        </p:xfrm>
        <a:graphic>
          <a:graphicData uri="http://schemas.openxmlformats.org/drawingml/2006/table">
            <a:tbl>
              <a:tblPr/>
              <a:tblGrid>
                <a:gridCol w="527050"/>
                <a:gridCol w="527050"/>
                <a:gridCol w="525462"/>
                <a:gridCol w="527050"/>
                <a:gridCol w="527050"/>
                <a:gridCol w="527050"/>
                <a:gridCol w="527050"/>
              </a:tblGrid>
              <a:tr h="311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1296" name="Group 128"/>
          <p:cNvGraphicFramePr>
            <a:graphicFrameLocks noGrp="1"/>
          </p:cNvGraphicFramePr>
          <p:nvPr/>
        </p:nvGraphicFramePr>
        <p:xfrm>
          <a:off x="2600325" y="3048000"/>
          <a:ext cx="3687763" cy="520320"/>
        </p:xfrm>
        <a:graphic>
          <a:graphicData uri="http://schemas.openxmlformats.org/drawingml/2006/table">
            <a:tbl>
              <a:tblPr/>
              <a:tblGrid>
                <a:gridCol w="527050"/>
                <a:gridCol w="527050"/>
                <a:gridCol w="525463"/>
                <a:gridCol w="527050"/>
                <a:gridCol w="527050"/>
                <a:gridCol w="527050"/>
                <a:gridCol w="527050"/>
              </a:tblGrid>
              <a:tr h="217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34"/>
          <p:cNvGrpSpPr>
            <a:grpSpLocks/>
          </p:cNvGrpSpPr>
          <p:nvPr/>
        </p:nvGrpSpPr>
        <p:grpSpPr bwMode="auto">
          <a:xfrm>
            <a:off x="3016250" y="2462213"/>
            <a:ext cx="2809875" cy="647700"/>
            <a:chOff x="1900" y="1635"/>
            <a:chExt cx="1770" cy="408"/>
          </a:xfrm>
        </p:grpSpPr>
        <p:sp>
          <p:nvSpPr>
            <p:cNvPr id="60472" name="AutoShape 19"/>
            <p:cNvSpPr>
              <a:spLocks noChangeArrowheads="1"/>
            </p:cNvSpPr>
            <p:nvPr/>
          </p:nvSpPr>
          <p:spPr bwMode="auto">
            <a:xfrm rot="7804856">
              <a:off x="2438" y="1797"/>
              <a:ext cx="408" cy="83"/>
            </a:xfrm>
            <a:prstGeom prst="rightArrow">
              <a:avLst>
                <a:gd name="adj1" fmla="val 50000"/>
                <a:gd name="adj2" fmla="val 122892"/>
              </a:avLst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60473" name="AutoShape 129"/>
            <p:cNvSpPr>
              <a:spLocks noChangeArrowheads="1"/>
            </p:cNvSpPr>
            <p:nvPr/>
          </p:nvSpPr>
          <p:spPr bwMode="auto">
            <a:xfrm rot="7804856">
              <a:off x="1738" y="1797"/>
              <a:ext cx="408" cy="83"/>
            </a:xfrm>
            <a:prstGeom prst="rightArrow">
              <a:avLst>
                <a:gd name="adj1" fmla="val 50000"/>
                <a:gd name="adj2" fmla="val 122892"/>
              </a:avLst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60474" name="AutoShape 130"/>
            <p:cNvSpPr>
              <a:spLocks noChangeArrowheads="1"/>
            </p:cNvSpPr>
            <p:nvPr/>
          </p:nvSpPr>
          <p:spPr bwMode="auto">
            <a:xfrm rot="7804856">
              <a:off x="2108" y="1797"/>
              <a:ext cx="408" cy="83"/>
            </a:xfrm>
            <a:prstGeom prst="rightArrow">
              <a:avLst>
                <a:gd name="adj1" fmla="val 50000"/>
                <a:gd name="adj2" fmla="val 122892"/>
              </a:avLst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60475" name="AutoShape 131"/>
            <p:cNvSpPr>
              <a:spLocks noChangeArrowheads="1"/>
            </p:cNvSpPr>
            <p:nvPr/>
          </p:nvSpPr>
          <p:spPr bwMode="auto">
            <a:xfrm rot="7804856">
              <a:off x="3089" y="1797"/>
              <a:ext cx="408" cy="83"/>
            </a:xfrm>
            <a:prstGeom prst="rightArrow">
              <a:avLst>
                <a:gd name="adj1" fmla="val 50000"/>
                <a:gd name="adj2" fmla="val 122892"/>
              </a:avLst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60476" name="AutoShape 132"/>
            <p:cNvSpPr>
              <a:spLocks noChangeArrowheads="1"/>
            </p:cNvSpPr>
            <p:nvPr/>
          </p:nvSpPr>
          <p:spPr bwMode="auto">
            <a:xfrm rot="7804856">
              <a:off x="3425" y="1797"/>
              <a:ext cx="408" cy="83"/>
            </a:xfrm>
            <a:prstGeom prst="rightArrow">
              <a:avLst>
                <a:gd name="adj1" fmla="val 50000"/>
                <a:gd name="adj2" fmla="val 122892"/>
              </a:avLst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sp>
        <p:nvSpPr>
          <p:cNvPr id="391305" name="Freeform 137"/>
          <p:cNvSpPr>
            <a:spLocks/>
          </p:cNvSpPr>
          <p:nvPr/>
        </p:nvSpPr>
        <p:spPr bwMode="auto">
          <a:xfrm>
            <a:off x="2057400" y="2251075"/>
            <a:ext cx="4833938" cy="1719263"/>
          </a:xfrm>
          <a:custGeom>
            <a:avLst/>
            <a:gdLst>
              <a:gd name="T0" fmla="*/ 2147483647 w 3045"/>
              <a:gd name="T1" fmla="*/ 0 h 1035"/>
              <a:gd name="T2" fmla="*/ 0 w 3045"/>
              <a:gd name="T3" fmla="*/ 0 h 1035"/>
              <a:gd name="T4" fmla="*/ 0 w 3045"/>
              <a:gd name="T5" fmla="*/ 2147483647 h 1035"/>
              <a:gd name="T6" fmla="*/ 2147483647 w 3045"/>
              <a:gd name="T7" fmla="*/ 2147483647 h 1035"/>
              <a:gd name="T8" fmla="*/ 2147483647 w 3045"/>
              <a:gd name="T9" fmla="*/ 2147483647 h 1035"/>
              <a:gd name="T10" fmla="*/ 2147483647 w 3045"/>
              <a:gd name="T11" fmla="*/ 2147483647 h 10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45"/>
              <a:gd name="T19" fmla="*/ 0 h 1035"/>
              <a:gd name="T20" fmla="*/ 3045 w 3045"/>
              <a:gd name="T21" fmla="*/ 1035 h 10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45" h="1035">
                <a:moveTo>
                  <a:pt x="329" y="0"/>
                </a:moveTo>
                <a:lnTo>
                  <a:pt x="0" y="0"/>
                </a:lnTo>
                <a:lnTo>
                  <a:pt x="0" y="1035"/>
                </a:lnTo>
                <a:lnTo>
                  <a:pt x="3045" y="1035"/>
                </a:lnTo>
                <a:lnTo>
                  <a:pt x="3045" y="637"/>
                </a:lnTo>
                <a:lnTo>
                  <a:pt x="2674" y="637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91306" name="Rectangle 138"/>
          <p:cNvSpPr>
            <a:spLocks noChangeArrowheads="1"/>
          </p:cNvSpPr>
          <p:nvPr/>
        </p:nvSpPr>
        <p:spPr bwMode="auto">
          <a:xfrm>
            <a:off x="933450" y="5500688"/>
            <a:ext cx="4003675" cy="911225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for i:=</a:t>
            </a:r>
            <a:r>
              <a:rPr lang="ru-RU" sz="2400">
                <a:latin typeface="Courier New" pitchFamily="49" charset="0"/>
              </a:rPr>
              <a:t>1</a:t>
            </a:r>
            <a:r>
              <a:rPr lang="en-US" sz="2400">
                <a:latin typeface="Courier New" pitchFamily="49" charset="0"/>
              </a:rPr>
              <a:t> to N-1 do 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A[i]:=A[i+1];</a:t>
            </a:r>
            <a:endParaRPr lang="ru-RU" sz="2400">
              <a:latin typeface="Courier New" pitchFamily="49" charset="0"/>
            </a:endParaRPr>
          </a:p>
        </p:txBody>
      </p:sp>
      <p:grpSp>
        <p:nvGrpSpPr>
          <p:cNvPr id="3" name="Group 139"/>
          <p:cNvGrpSpPr>
            <a:grpSpLocks/>
          </p:cNvGrpSpPr>
          <p:nvPr/>
        </p:nvGrpSpPr>
        <p:grpSpPr bwMode="auto">
          <a:xfrm>
            <a:off x="5949950" y="5705475"/>
            <a:ext cx="2803525" cy="663575"/>
            <a:chOff x="2783" y="2598"/>
            <a:chExt cx="1766" cy="418"/>
          </a:xfrm>
        </p:grpSpPr>
        <p:sp>
          <p:nvSpPr>
            <p:cNvPr id="60470" name="Text Box 140"/>
            <p:cNvSpPr txBox="1">
              <a:spLocks noChangeArrowheads="1"/>
            </p:cNvSpPr>
            <p:nvPr/>
          </p:nvSpPr>
          <p:spPr bwMode="auto">
            <a:xfrm>
              <a:off x="3077" y="2665"/>
              <a:ext cx="1472" cy="29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/>
                <a:t>  Что неверно</a:t>
              </a:r>
              <a:r>
                <a:rPr lang="en-US" sz="2400" b="0"/>
                <a:t>?</a:t>
              </a:r>
              <a:endParaRPr lang="ru-RU" sz="2400" b="0"/>
            </a:p>
          </p:txBody>
        </p:sp>
        <p:sp>
          <p:nvSpPr>
            <p:cNvPr id="60471" name="Oval 141"/>
            <p:cNvSpPr>
              <a:spLocks noChangeArrowheads="1"/>
            </p:cNvSpPr>
            <p:nvPr/>
          </p:nvSpPr>
          <p:spPr bwMode="auto">
            <a:xfrm>
              <a:off x="2783" y="2598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391310" name="AutoShape 142"/>
          <p:cNvSpPr>
            <a:spLocks noChangeArrowheads="1"/>
          </p:cNvSpPr>
          <p:nvPr/>
        </p:nvSpPr>
        <p:spPr bwMode="auto">
          <a:xfrm>
            <a:off x="3760788" y="5024438"/>
            <a:ext cx="1974850" cy="377825"/>
          </a:xfrm>
          <a:prstGeom prst="wedgeRoundRectCallout">
            <a:avLst>
              <a:gd name="adj1" fmla="val -62139"/>
              <a:gd name="adj2" fmla="val 106722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почему не </a:t>
            </a:r>
            <a:r>
              <a:rPr lang="en-US" sz="2400">
                <a:latin typeface="Courier New" pitchFamily="49" charset="0"/>
              </a:rPr>
              <a:t>N</a:t>
            </a:r>
            <a:r>
              <a:rPr lang="en-US" sz="2000" b="0"/>
              <a:t>?</a:t>
            </a:r>
            <a:endParaRPr lang="ru-RU" sz="2000">
              <a:latin typeface="Courier New" pitchFamily="49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528" y="908720"/>
            <a:ext cx="8640960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1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9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9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91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1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91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3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9130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91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91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9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2" grpId="0" build="p"/>
      <p:bldP spid="391305" grpId="0" animBg="1"/>
      <p:bldP spid="391306" grpId="0" build="p" animBg="1"/>
      <p:bldP spid="3913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6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Программа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6144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98B3853-90DD-48DC-82B8-A8D91659EA84}" type="slidenum">
              <a:rPr lang="ru-RU"/>
              <a:pPr/>
              <a:t>36</a:t>
            </a:fld>
            <a:endParaRPr lang="ru-RU"/>
          </a:p>
        </p:txBody>
      </p:sp>
      <p:sp>
        <p:nvSpPr>
          <p:cNvPr id="427012" name="Rectangle 4"/>
          <p:cNvSpPr>
            <a:spLocks noChangeArrowheads="1"/>
          </p:cNvSpPr>
          <p:nvPr/>
        </p:nvSpPr>
        <p:spPr bwMode="auto">
          <a:xfrm>
            <a:off x="385763" y="969963"/>
            <a:ext cx="8372475" cy="5156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program qq;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const N = 10;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var A: array[1..N] of integer;</a:t>
            </a:r>
            <a:endParaRPr lang="ru-RU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ru-RU" sz="2400">
                <a:latin typeface="Courier New" pitchFamily="49" charset="0"/>
              </a:rPr>
              <a:t>    </a:t>
            </a:r>
            <a:r>
              <a:rPr lang="en-US" sz="2400">
                <a:latin typeface="Courier New" pitchFamily="49" charset="0"/>
              </a:rPr>
              <a:t>i, c: integer;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begin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  { 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заполнить массив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}</a:t>
            </a:r>
            <a:endParaRPr lang="ru-RU" sz="2400">
              <a:solidFill>
                <a:srgbClr val="3333FF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  { 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вывести исходный массив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}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  </a:t>
            </a:r>
            <a:endParaRPr lang="ru-RU" sz="2400">
              <a:solidFill>
                <a:srgbClr val="3333FF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endParaRPr lang="ru-RU" sz="2400">
              <a:solidFill>
                <a:srgbClr val="3333FF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endParaRPr lang="en-US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{ 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вывести полученный массив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}</a:t>
            </a:r>
            <a:endParaRPr lang="ru-RU" sz="2400">
              <a:solidFill>
                <a:srgbClr val="3333FF"/>
              </a:solidFill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end.</a:t>
            </a:r>
          </a:p>
        </p:txBody>
      </p:sp>
      <p:sp>
        <p:nvSpPr>
          <p:cNvPr id="427013" name="Rectangle 5"/>
          <p:cNvSpPr>
            <a:spLocks noChangeArrowheads="1"/>
          </p:cNvSpPr>
          <p:nvPr/>
        </p:nvSpPr>
        <p:spPr bwMode="auto">
          <a:xfrm>
            <a:off x="671513" y="3946525"/>
            <a:ext cx="7427912" cy="1277938"/>
          </a:xfrm>
          <a:prstGeom prst="rect">
            <a:avLst/>
          </a:prstGeom>
          <a:solidFill>
            <a:srgbClr val="E6E6FF"/>
          </a:solidFill>
          <a:ln w="12700">
            <a:noFill/>
            <a:prstDash val="dash"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>
              <a:spcBef>
                <a:spcPct val="15000"/>
              </a:spcBef>
              <a:defRPr/>
            </a:pPr>
            <a:r>
              <a:rPr lang="ru-RU" sz="2400">
                <a:latin typeface="Courier New" pitchFamily="49" charset="0"/>
              </a:rPr>
              <a:t> </a:t>
            </a:r>
            <a:r>
              <a:rPr lang="en-US" sz="2400">
                <a:latin typeface="Courier New" pitchFamily="49" charset="0"/>
              </a:rPr>
              <a:t>c := A[1];</a:t>
            </a:r>
            <a:endParaRPr lang="ru-RU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for i:=</a:t>
            </a:r>
            <a:r>
              <a:rPr lang="ru-RU" sz="2400">
                <a:latin typeface="Courier New" pitchFamily="49" charset="0"/>
              </a:rPr>
              <a:t>1</a:t>
            </a:r>
            <a:r>
              <a:rPr lang="en-US" sz="2400">
                <a:latin typeface="Courier New" pitchFamily="49" charset="0"/>
              </a:rPr>
              <a:t> to N-1 do A[i]:=A[i+1]; 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A[N] := c;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270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27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27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27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27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7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270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27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270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27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270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270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701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35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ctr"/>
            <a:r>
              <a:rPr dirty="0" smtClean="0">
                <a:solidFill>
                  <a:schemeClr val="tx1"/>
                </a:solidFill>
              </a:rPr>
              <a:t>7. </a:t>
            </a:r>
            <a:r>
              <a:rPr dirty="0" err="1" smtClean="0">
                <a:solidFill>
                  <a:schemeClr val="tx1"/>
                </a:solidFill>
              </a:rPr>
              <a:t>Выбор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нужных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элементов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C071384-33C6-4628-9434-F0B9A11EB68E}" type="slidenum">
              <a:rPr lang="ru-RU"/>
              <a:pPr/>
              <a:t>37</a:t>
            </a:fld>
            <a:endParaRPr lang="ru-RU"/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376238" y="827088"/>
            <a:ext cx="8534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400">
                <a:solidFill>
                  <a:srgbClr val="3333FF"/>
                </a:solidFill>
              </a:rPr>
              <a:t>Задача </a:t>
            </a:r>
            <a:r>
              <a:rPr lang="ru-RU" sz="2400" b="0"/>
              <a:t>– найти в массиве элементы, удовлетворяющие некоторому условию (например, отрицательные)</a:t>
            </a:r>
            <a:r>
              <a:rPr lang="en-US" sz="2400" b="0"/>
              <a:t>, </a:t>
            </a:r>
            <a:r>
              <a:rPr lang="ru-RU" sz="2400" b="0"/>
              <a:t>и скопировать их в другой массив.</a:t>
            </a:r>
            <a:r>
              <a:rPr lang="ru-RU" sz="2400">
                <a:solidFill>
                  <a:srgbClr val="3333FF"/>
                </a:solidFill>
              </a:rPr>
              <a:t> </a:t>
            </a:r>
            <a:endParaRPr lang="ru-RU" sz="2400" b="0"/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365125" y="1965325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400">
                <a:solidFill>
                  <a:srgbClr val="3333FF"/>
                </a:solidFill>
              </a:rPr>
              <a:t>Примитивное решение:</a:t>
            </a:r>
            <a:endParaRPr lang="ru-RU" sz="2400" b="0"/>
          </a:p>
        </p:txBody>
      </p:sp>
      <p:sp>
        <p:nvSpPr>
          <p:cNvPr id="53" name="Rectangle 6"/>
          <p:cNvSpPr>
            <a:spLocks noChangeArrowheads="1"/>
          </p:cNvSpPr>
          <p:nvPr/>
        </p:nvSpPr>
        <p:spPr bwMode="auto">
          <a:xfrm>
            <a:off x="336550" y="2413000"/>
            <a:ext cx="5313363" cy="405447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defRPr/>
            </a:pPr>
            <a:r>
              <a:rPr lang="en-US" sz="2400" dirty="0">
                <a:latin typeface="Courier New" pitchFamily="49" charset="0"/>
              </a:rPr>
              <a:t>const N = 5;</a:t>
            </a:r>
          </a:p>
          <a:p>
            <a:pPr>
              <a:defRPr/>
            </a:pPr>
            <a:r>
              <a:rPr lang="en-US" sz="2400" dirty="0" err="1">
                <a:latin typeface="Courier New" pitchFamily="49" charset="0"/>
              </a:rPr>
              <a:t>var</a:t>
            </a:r>
            <a:r>
              <a:rPr lang="en-US" sz="2400" dirty="0">
                <a:latin typeface="Courier New" pitchFamily="49" charset="0"/>
              </a:rPr>
              <a:t> 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: integer;</a:t>
            </a: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 A, B: array[1..N] </a:t>
            </a: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             of integer;</a:t>
            </a: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begin</a:t>
            </a:r>
          </a:p>
          <a:p>
            <a:pPr>
              <a:defRPr/>
            </a:pPr>
            <a:r>
              <a:rPr lang="en-US" sz="2400" dirty="0">
                <a:solidFill>
                  <a:srgbClr val="008000"/>
                </a:solidFill>
                <a:latin typeface="Courier New" pitchFamily="49" charset="0"/>
              </a:rPr>
              <a:t>{ </a:t>
            </a:r>
            <a:r>
              <a:rPr lang="ru-RU" sz="2400" dirty="0">
                <a:solidFill>
                  <a:srgbClr val="008000"/>
                </a:solidFill>
                <a:latin typeface="Courier New" pitchFamily="49" charset="0"/>
              </a:rPr>
              <a:t>здесь заполнить массив </a:t>
            </a:r>
            <a:r>
              <a:rPr lang="en-US" sz="2400" dirty="0">
                <a:solidFill>
                  <a:srgbClr val="008000"/>
                </a:solidFill>
                <a:latin typeface="Courier New" pitchFamily="49" charset="0"/>
              </a:rPr>
              <a:t>A }</a:t>
            </a:r>
            <a:endParaRPr lang="ru-RU" sz="2400" dirty="0">
              <a:solidFill>
                <a:srgbClr val="008000"/>
              </a:solidFill>
              <a:latin typeface="Courier New" pitchFamily="49" charset="0"/>
            </a:endParaRP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for 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:=1 to N do</a:t>
            </a: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  if (A[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]</a:t>
            </a:r>
            <a:r>
              <a:rPr lang="en-US" sz="2400" dirty="0"/>
              <a:t> </a:t>
            </a:r>
            <a:r>
              <a:rPr lang="en-US" sz="2400" dirty="0">
                <a:latin typeface="Courier New" pitchFamily="49" charset="0"/>
              </a:rPr>
              <a:t>&lt;</a:t>
            </a:r>
            <a:r>
              <a:rPr lang="en-US" sz="2400" dirty="0"/>
              <a:t> </a:t>
            </a:r>
            <a:r>
              <a:rPr lang="en-US" sz="2400" dirty="0">
                <a:latin typeface="Courier New" pitchFamily="49" charset="0"/>
              </a:rPr>
              <a:t>0) then</a:t>
            </a: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    B[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]:=</a:t>
            </a:r>
            <a:r>
              <a:rPr lang="en-US" sz="2400" dirty="0"/>
              <a:t> </a:t>
            </a:r>
            <a:r>
              <a:rPr lang="en-US" sz="2400" dirty="0">
                <a:latin typeface="Courier New" pitchFamily="49" charset="0"/>
              </a:rPr>
              <a:t>A[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];</a:t>
            </a: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...</a:t>
            </a: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end.</a:t>
            </a:r>
          </a:p>
        </p:txBody>
      </p:sp>
      <p:graphicFrame>
        <p:nvGraphicFramePr>
          <p:cNvPr id="54" name="Group 94"/>
          <p:cNvGraphicFramePr>
            <a:graphicFrameLocks noGrp="1"/>
          </p:cNvGraphicFramePr>
          <p:nvPr/>
        </p:nvGraphicFramePr>
        <p:xfrm>
          <a:off x="6570663" y="2414588"/>
          <a:ext cx="647700" cy="2296800"/>
        </p:xfrm>
        <a:graphic>
          <a:graphicData uri="http://schemas.openxmlformats.org/drawingml/2006/table">
            <a:tbl>
              <a:tblPr/>
              <a:tblGrid>
                <a:gridCol w="647700"/>
              </a:tblGrid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3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-2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5" name="Group 40"/>
          <p:cNvGraphicFramePr>
            <a:graphicFrameLocks noGrp="1"/>
          </p:cNvGraphicFramePr>
          <p:nvPr/>
        </p:nvGraphicFramePr>
        <p:xfrm>
          <a:off x="7848600" y="2414588"/>
          <a:ext cx="647700" cy="2296800"/>
        </p:xfrm>
        <a:graphic>
          <a:graphicData uri="http://schemas.openxmlformats.org/drawingml/2006/table">
            <a:tbl>
              <a:tblPr/>
              <a:tblGrid>
                <a:gridCol w="647700"/>
              </a:tblGrid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?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?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?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?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?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</a:tbl>
          </a:graphicData>
        </a:graphic>
      </p:graphicFrame>
      <p:sp>
        <p:nvSpPr>
          <p:cNvPr id="56" name="Text Box 38" descr="Орех"/>
          <p:cNvSpPr txBox="1">
            <a:spLocks noChangeArrowheads="1"/>
          </p:cNvSpPr>
          <p:nvPr/>
        </p:nvSpPr>
        <p:spPr bwMode="auto">
          <a:xfrm>
            <a:off x="6680200" y="1903413"/>
            <a:ext cx="401638" cy="51911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Courier New" pitchFamily="49" charset="0"/>
              </a:rPr>
              <a:t>A</a:t>
            </a:r>
            <a:endParaRPr lang="ru-RU" sz="2800">
              <a:latin typeface="Courier New" pitchFamily="49" charset="0"/>
            </a:endParaRPr>
          </a:p>
        </p:txBody>
      </p:sp>
      <p:sp>
        <p:nvSpPr>
          <p:cNvPr id="57" name="Text Box 39" descr="Орех"/>
          <p:cNvSpPr txBox="1">
            <a:spLocks noChangeArrowheads="1"/>
          </p:cNvSpPr>
          <p:nvPr/>
        </p:nvSpPr>
        <p:spPr bwMode="auto">
          <a:xfrm>
            <a:off x="7996238" y="1866900"/>
            <a:ext cx="401637" cy="519113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Courier New" pitchFamily="49" charset="0"/>
              </a:rPr>
              <a:t>B</a:t>
            </a:r>
            <a:endParaRPr lang="ru-RU" sz="2800">
              <a:latin typeface="Courier New" pitchFamily="49" charset="0"/>
            </a:endParaRPr>
          </a:p>
        </p:txBody>
      </p:sp>
      <p:sp>
        <p:nvSpPr>
          <p:cNvPr id="58" name="AutoShape 43"/>
          <p:cNvSpPr>
            <a:spLocks noChangeArrowheads="1"/>
          </p:cNvSpPr>
          <p:nvPr/>
        </p:nvSpPr>
        <p:spPr bwMode="auto">
          <a:xfrm>
            <a:off x="7361238" y="3003550"/>
            <a:ext cx="344487" cy="196850"/>
          </a:xfrm>
          <a:prstGeom prst="rightArrow">
            <a:avLst>
              <a:gd name="adj1" fmla="val 50000"/>
              <a:gd name="adj2" fmla="val 43750"/>
            </a:avLst>
          </a:prstGeom>
          <a:solidFill>
            <a:schemeClr val="accent2"/>
          </a:solidFill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59" name="AutoShape 44"/>
          <p:cNvSpPr>
            <a:spLocks noChangeArrowheads="1"/>
          </p:cNvSpPr>
          <p:nvPr/>
        </p:nvSpPr>
        <p:spPr bwMode="auto">
          <a:xfrm>
            <a:off x="7361238" y="3937000"/>
            <a:ext cx="344487" cy="196850"/>
          </a:xfrm>
          <a:prstGeom prst="rightArrow">
            <a:avLst>
              <a:gd name="adj1" fmla="val 50000"/>
              <a:gd name="adj2" fmla="val 43750"/>
            </a:avLst>
          </a:prstGeom>
          <a:solidFill>
            <a:schemeClr val="accent2"/>
          </a:solidFill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graphicFrame>
        <p:nvGraphicFramePr>
          <p:cNvPr id="60" name="Group 96"/>
          <p:cNvGraphicFramePr>
            <a:graphicFrameLocks noGrp="1"/>
          </p:cNvGraphicFramePr>
          <p:nvPr/>
        </p:nvGraphicFramePr>
        <p:xfrm>
          <a:off x="7848600" y="3779838"/>
          <a:ext cx="647700" cy="459360"/>
        </p:xfrm>
        <a:graphic>
          <a:graphicData uri="http://schemas.openxmlformats.org/drawingml/2006/table">
            <a:tbl>
              <a:tblPr/>
              <a:tblGrid>
                <a:gridCol w="647700"/>
              </a:tblGrid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-2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1" name="Group 95"/>
          <p:cNvGraphicFramePr>
            <a:graphicFrameLocks noGrp="1"/>
          </p:cNvGraphicFramePr>
          <p:nvPr/>
        </p:nvGraphicFramePr>
        <p:xfrm>
          <a:off x="7848600" y="2863850"/>
          <a:ext cx="647700" cy="459360"/>
        </p:xfrm>
        <a:graphic>
          <a:graphicData uri="http://schemas.openxmlformats.org/drawingml/2006/table">
            <a:tbl>
              <a:tblPr/>
              <a:tblGrid>
                <a:gridCol w="647700"/>
              </a:tblGrid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" name="Group 71"/>
          <p:cNvGraphicFramePr>
            <a:graphicFrameLocks noGrp="1"/>
          </p:cNvGraphicFramePr>
          <p:nvPr/>
        </p:nvGraphicFramePr>
        <p:xfrm>
          <a:off x="6151563" y="2414588"/>
          <a:ext cx="404812" cy="2282826"/>
        </p:xfrm>
        <a:graphic>
          <a:graphicData uri="http://schemas.openxmlformats.org/drawingml/2006/table">
            <a:tbl>
              <a:tblPr/>
              <a:tblGrid>
                <a:gridCol w="404812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11"/>
          <p:cNvGrpSpPr>
            <a:grpSpLocks/>
          </p:cNvGrpSpPr>
          <p:nvPr/>
        </p:nvGrpSpPr>
        <p:grpSpPr bwMode="auto">
          <a:xfrm>
            <a:off x="6064250" y="5203825"/>
            <a:ext cx="2482850" cy="639763"/>
            <a:chOff x="2354" y="2286"/>
            <a:chExt cx="1855" cy="479"/>
          </a:xfrm>
        </p:grpSpPr>
        <p:sp>
          <p:nvSpPr>
            <p:cNvPr id="64570" name="Text Box 109"/>
            <p:cNvSpPr txBox="1">
              <a:spLocks noChangeArrowheads="1"/>
            </p:cNvSpPr>
            <p:nvPr/>
          </p:nvSpPr>
          <p:spPr bwMode="auto">
            <a:xfrm>
              <a:off x="2706" y="2353"/>
              <a:ext cx="1503" cy="34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/>
                <a:t>  Что плохо</a:t>
              </a:r>
              <a:r>
                <a:rPr lang="en-US" sz="2400" b="0"/>
                <a:t>?</a:t>
              </a:r>
              <a:endParaRPr lang="ru-RU" sz="2400" b="0"/>
            </a:p>
          </p:txBody>
        </p:sp>
        <p:sp>
          <p:nvSpPr>
            <p:cNvPr id="64571" name="Oval 110"/>
            <p:cNvSpPr>
              <a:spLocks noChangeArrowheads="1"/>
            </p:cNvSpPr>
            <p:nvPr/>
          </p:nvSpPr>
          <p:spPr bwMode="auto">
            <a:xfrm>
              <a:off x="2354" y="2286"/>
              <a:ext cx="468" cy="479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 autoUpdateAnimBg="0"/>
      <p:bldP spid="53" grpId="0" build="p" animBg="1" autoUpdateAnimBg="0"/>
      <p:bldP spid="56" grpId="0" autoUpdateAnimBg="0"/>
      <p:bldP spid="57" grpId="0" autoUpdateAnimBg="0"/>
      <p:bldP spid="58" grpId="0" animBg="1"/>
      <p:bldP spid="5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7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Выбор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нужных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элементов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6553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EA5B69C-A678-468A-9C72-82530AA78247}" type="slidenum">
              <a:rPr lang="ru-RU"/>
              <a:pPr/>
              <a:t>38</a:t>
            </a:fld>
            <a:endParaRPr lang="ru-RU"/>
          </a:p>
        </p:txBody>
      </p:sp>
      <p:sp>
        <p:nvSpPr>
          <p:cNvPr id="65540" name="Line 2"/>
          <p:cNvSpPr>
            <a:spLocks noChangeShapeType="1"/>
          </p:cNvSpPr>
          <p:nvPr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5541" name="Text Box 3"/>
          <p:cNvSpPr txBox="1">
            <a:spLocks noChangeArrowheads="1"/>
          </p:cNvSpPr>
          <p:nvPr/>
        </p:nvSpPr>
        <p:spPr bwMode="auto">
          <a:xfrm>
            <a:off x="6118225" y="884238"/>
            <a:ext cx="6731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ru-RU" sz="1000" b="0">
              <a:latin typeface="Times New Roman" pitchFamily="18" charset="0"/>
            </a:endParaRPr>
          </a:p>
        </p:txBody>
      </p:sp>
      <p:sp>
        <p:nvSpPr>
          <p:cNvPr id="65542" name="Text Box 5"/>
          <p:cNvSpPr txBox="1">
            <a:spLocks noChangeArrowheads="1"/>
          </p:cNvSpPr>
          <p:nvPr/>
        </p:nvSpPr>
        <p:spPr bwMode="auto">
          <a:xfrm>
            <a:off x="374650" y="820738"/>
            <a:ext cx="8534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400">
                <a:solidFill>
                  <a:srgbClr val="3333FF"/>
                </a:solidFill>
              </a:rPr>
              <a:t>Решение: </a:t>
            </a:r>
            <a:r>
              <a:rPr lang="ru-RU" sz="2400" b="0"/>
              <a:t>ввести счетчик найденных элементов </a:t>
            </a:r>
            <a:r>
              <a:rPr lang="en-US" sz="2800">
                <a:latin typeface="Courier New" pitchFamily="49" charset="0"/>
              </a:rPr>
              <a:t>count</a:t>
            </a:r>
            <a:r>
              <a:rPr lang="en-US" sz="2400" b="0"/>
              <a:t>, </a:t>
            </a:r>
            <a:r>
              <a:rPr lang="ru-RU" sz="2400" b="0"/>
              <a:t>очередной элемент ставится на место </a:t>
            </a:r>
            <a:r>
              <a:rPr lang="en-US" sz="2800">
                <a:latin typeface="Courier New" pitchFamily="49" charset="0"/>
              </a:rPr>
              <a:t>B[count]</a:t>
            </a:r>
            <a:r>
              <a:rPr lang="en-US" sz="2800" b="0"/>
              <a:t>.</a:t>
            </a:r>
            <a:endParaRPr lang="ru-RU" sz="2800" b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04825" y="2406650"/>
            <a:ext cx="5302250" cy="230981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defRPr/>
            </a:pPr>
            <a:r>
              <a:rPr lang="en-US" sz="2400" dirty="0">
                <a:latin typeface="Courier New" pitchFamily="49" charset="0"/>
              </a:rPr>
              <a:t>count:=0;</a:t>
            </a:r>
            <a:endParaRPr lang="ru-RU" sz="2400" dirty="0">
              <a:latin typeface="Courier New" pitchFamily="49" charset="0"/>
            </a:endParaRP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for 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:=1 to N do</a:t>
            </a: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  if (A[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]</a:t>
            </a:r>
            <a:r>
              <a:rPr lang="en-US" sz="2400" dirty="0"/>
              <a:t> </a:t>
            </a:r>
            <a:r>
              <a:rPr lang="en-US" sz="2400" dirty="0">
                <a:latin typeface="Courier New" pitchFamily="49" charset="0"/>
              </a:rPr>
              <a:t>&lt;</a:t>
            </a:r>
            <a:r>
              <a:rPr lang="en-US" sz="2400" dirty="0"/>
              <a:t> </a:t>
            </a:r>
            <a:r>
              <a:rPr lang="en-US" sz="2400" dirty="0">
                <a:latin typeface="Courier New" pitchFamily="49" charset="0"/>
              </a:rPr>
              <a:t>0) then begin</a:t>
            </a: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    B[      ]:=</a:t>
            </a:r>
            <a:r>
              <a:rPr lang="en-US" sz="2400" dirty="0"/>
              <a:t> </a:t>
            </a:r>
            <a:r>
              <a:rPr lang="en-US" sz="2400" dirty="0">
                <a:latin typeface="Courier New" pitchFamily="49" charset="0"/>
              </a:rPr>
              <a:t>A[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];</a:t>
            </a: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    count:=count+1;</a:t>
            </a:r>
          </a:p>
          <a:p>
            <a:pPr>
              <a:defRPr/>
            </a:pPr>
            <a:r>
              <a:rPr lang="en-US" sz="2400" dirty="0">
                <a:latin typeface="Courier New" pitchFamily="49" charset="0"/>
              </a:rPr>
              <a:t>  end;</a:t>
            </a:r>
          </a:p>
        </p:txBody>
      </p:sp>
      <p:graphicFrame>
        <p:nvGraphicFramePr>
          <p:cNvPr id="8" name="Group 92"/>
          <p:cNvGraphicFramePr>
            <a:graphicFrameLocks noGrp="1"/>
          </p:cNvGraphicFramePr>
          <p:nvPr/>
        </p:nvGraphicFramePr>
        <p:xfrm>
          <a:off x="6524625" y="2479675"/>
          <a:ext cx="647700" cy="2296800"/>
        </p:xfrm>
        <a:graphic>
          <a:graphicData uri="http://schemas.openxmlformats.org/drawingml/2006/table">
            <a:tbl>
              <a:tblPr/>
              <a:tblGrid>
                <a:gridCol w="647700"/>
              </a:tblGrid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3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-2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Group 21"/>
          <p:cNvGraphicFramePr>
            <a:graphicFrameLocks noGrp="1"/>
          </p:cNvGraphicFramePr>
          <p:nvPr/>
        </p:nvGraphicFramePr>
        <p:xfrm>
          <a:off x="7802563" y="2479675"/>
          <a:ext cx="647700" cy="2296800"/>
        </p:xfrm>
        <a:graphic>
          <a:graphicData uri="http://schemas.openxmlformats.org/drawingml/2006/table">
            <a:tbl>
              <a:tblPr/>
              <a:tblGrid>
                <a:gridCol w="647700"/>
              </a:tblGrid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?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?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?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?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?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</a:tr>
            </a:tbl>
          </a:graphicData>
        </a:graphic>
      </p:graphicFrame>
      <p:sp>
        <p:nvSpPr>
          <p:cNvPr id="10" name="Text Box 35" descr="Орех"/>
          <p:cNvSpPr txBox="1">
            <a:spLocks noChangeArrowheads="1"/>
          </p:cNvSpPr>
          <p:nvPr/>
        </p:nvSpPr>
        <p:spPr bwMode="auto">
          <a:xfrm>
            <a:off x="6634163" y="1968500"/>
            <a:ext cx="401637" cy="519113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Courier New" pitchFamily="49" charset="0"/>
              </a:rPr>
              <a:t>A</a:t>
            </a:r>
            <a:endParaRPr lang="ru-RU" sz="2800">
              <a:latin typeface="Courier New" pitchFamily="49" charset="0"/>
            </a:endParaRPr>
          </a:p>
        </p:txBody>
      </p:sp>
      <p:sp>
        <p:nvSpPr>
          <p:cNvPr id="11" name="Text Box 36" descr="Орех"/>
          <p:cNvSpPr txBox="1">
            <a:spLocks noChangeArrowheads="1"/>
          </p:cNvSpPr>
          <p:nvPr/>
        </p:nvSpPr>
        <p:spPr bwMode="auto">
          <a:xfrm>
            <a:off x="7950200" y="1931988"/>
            <a:ext cx="401638" cy="51911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Courier New" pitchFamily="49" charset="0"/>
              </a:rPr>
              <a:t>B</a:t>
            </a:r>
            <a:endParaRPr lang="ru-RU" sz="2800">
              <a:latin typeface="Courier New" pitchFamily="49" charset="0"/>
            </a:endParaRPr>
          </a:p>
        </p:txBody>
      </p:sp>
      <p:sp>
        <p:nvSpPr>
          <p:cNvPr id="12" name="AutoShape 37"/>
          <p:cNvSpPr>
            <a:spLocks noChangeArrowheads="1"/>
          </p:cNvSpPr>
          <p:nvPr/>
        </p:nvSpPr>
        <p:spPr bwMode="auto">
          <a:xfrm rot="-1783597">
            <a:off x="7112000" y="2841625"/>
            <a:ext cx="749300" cy="192088"/>
          </a:xfrm>
          <a:prstGeom prst="rightArrow">
            <a:avLst>
              <a:gd name="adj1" fmla="val 50000"/>
              <a:gd name="adj2" fmla="val 97520"/>
            </a:avLst>
          </a:prstGeom>
          <a:solidFill>
            <a:schemeClr val="accent2"/>
          </a:solidFill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3" name="AutoShape 38"/>
          <p:cNvSpPr>
            <a:spLocks noChangeArrowheads="1"/>
          </p:cNvSpPr>
          <p:nvPr/>
        </p:nvSpPr>
        <p:spPr bwMode="auto">
          <a:xfrm rot="-2330061">
            <a:off x="7083425" y="3478213"/>
            <a:ext cx="822325" cy="177800"/>
          </a:xfrm>
          <a:prstGeom prst="rightArrow">
            <a:avLst>
              <a:gd name="adj1" fmla="val 50000"/>
              <a:gd name="adj2" fmla="val 115625"/>
            </a:avLst>
          </a:prstGeom>
          <a:solidFill>
            <a:schemeClr val="accent2"/>
          </a:solidFill>
          <a:ln w="12700">
            <a:noFill/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graphicFrame>
        <p:nvGraphicFramePr>
          <p:cNvPr id="14" name="Group 94"/>
          <p:cNvGraphicFramePr>
            <a:graphicFrameLocks noGrp="1"/>
          </p:cNvGraphicFramePr>
          <p:nvPr/>
        </p:nvGraphicFramePr>
        <p:xfrm>
          <a:off x="7802563" y="2932113"/>
          <a:ext cx="648183" cy="466412"/>
        </p:xfrm>
        <a:graphic>
          <a:graphicData uri="http://schemas.openxmlformats.org/drawingml/2006/table">
            <a:tbl>
              <a:tblPr/>
              <a:tblGrid>
                <a:gridCol w="648183"/>
              </a:tblGrid>
              <a:tr h="466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-2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93"/>
          <p:cNvGraphicFramePr>
            <a:graphicFrameLocks noGrp="1"/>
          </p:cNvGraphicFramePr>
          <p:nvPr/>
        </p:nvGraphicFramePr>
        <p:xfrm>
          <a:off x="7802563" y="2462213"/>
          <a:ext cx="647700" cy="474663"/>
        </p:xfrm>
        <a:graphic>
          <a:graphicData uri="http://schemas.openxmlformats.org/drawingml/2006/table">
            <a:tbl>
              <a:tblPr/>
              <a:tblGrid>
                <a:gridCol w="647700"/>
              </a:tblGrid>
              <a:tr h="474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-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Group 81"/>
          <p:cNvGraphicFramePr>
            <a:graphicFrameLocks noGrp="1"/>
          </p:cNvGraphicFramePr>
          <p:nvPr/>
        </p:nvGraphicFramePr>
        <p:xfrm>
          <a:off x="6096000" y="2497138"/>
          <a:ext cx="404813" cy="2282826"/>
        </p:xfrm>
        <a:graphic>
          <a:graphicData uri="http://schemas.openxmlformats.org/drawingml/2006/table">
            <a:tbl>
              <a:tblPr/>
              <a:tblGrid>
                <a:gridCol w="404813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</a:rPr>
                        <a:t>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</a:endParaRPr>
                    </a:p>
                  </a:txBody>
                  <a:tcPr marL="90000" marR="90000" marT="468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AutoShape 56"/>
          <p:cNvSpPr>
            <a:spLocks noChangeArrowheads="1"/>
          </p:cNvSpPr>
          <p:nvPr/>
        </p:nvSpPr>
        <p:spPr bwMode="auto">
          <a:xfrm>
            <a:off x="1709738" y="3595688"/>
            <a:ext cx="1055687" cy="2889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2400">
                <a:latin typeface="Courier New" pitchFamily="49" charset="0"/>
              </a:rPr>
              <a:t>count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 autoUpdateAnimBg="0"/>
      <p:bldP spid="10" grpId="0" autoUpdateAnimBg="0"/>
      <p:bldP spid="11" grpId="0" autoUpdateAnimBg="0"/>
      <p:bldP spid="12" grpId="0" animBg="1"/>
      <p:bldP spid="13" grpId="0" animBg="1"/>
      <p:bldP spid="19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3"/>
          <p:cNvSpPr>
            <a:spLocks noGrp="1"/>
          </p:cNvSpPr>
          <p:nvPr>
            <p:ph type="title"/>
          </p:nvPr>
        </p:nvSpPr>
        <p:spPr>
          <a:xfrm>
            <a:off x="273050" y="116632"/>
            <a:ext cx="8870950" cy="536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sz="2800" dirty="0" smtClean="0">
                <a:solidFill>
                  <a:schemeClr val="tx1"/>
                </a:solidFill>
              </a:rPr>
              <a:t>8. </a:t>
            </a:r>
            <a:r>
              <a:rPr sz="2800" dirty="0" err="1" smtClean="0">
                <a:solidFill>
                  <a:schemeClr val="tx1"/>
                </a:solidFill>
              </a:rPr>
              <a:t>Вывод</a:t>
            </a:r>
            <a:r>
              <a:rPr sz="2800" dirty="0" smtClean="0">
                <a:solidFill>
                  <a:schemeClr val="tx1"/>
                </a:solidFill>
              </a:rPr>
              <a:t> </a:t>
            </a:r>
            <a:r>
              <a:rPr sz="2800" dirty="0" err="1" smtClean="0">
                <a:solidFill>
                  <a:schemeClr val="tx1"/>
                </a:solidFill>
              </a:rPr>
              <a:t>полученного</a:t>
            </a:r>
            <a:r>
              <a:rPr sz="2800" dirty="0" smtClean="0">
                <a:solidFill>
                  <a:schemeClr val="tx1"/>
                </a:solidFill>
              </a:rPr>
              <a:t> </a:t>
            </a:r>
            <a:r>
              <a:rPr sz="2800" dirty="0" err="1" smtClean="0">
                <a:solidFill>
                  <a:schemeClr val="tx1"/>
                </a:solidFill>
              </a:rPr>
              <a:t>массива</a:t>
            </a:r>
            <a:r>
              <a:rPr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B?</a:t>
            </a:r>
            <a:endParaRPr dirty="0" smtClean="0">
              <a:solidFill>
                <a:schemeClr val="tx1"/>
              </a:solidFill>
            </a:endParaRPr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A51CD78-9FFC-45B0-AD40-DFC753DA12AF}" type="slidenum">
              <a:rPr lang="ru-RU"/>
              <a:pPr/>
              <a:t>39</a:t>
            </a:fld>
            <a:endParaRPr lang="ru-RU"/>
          </a:p>
        </p:txBody>
      </p:sp>
      <p:sp>
        <p:nvSpPr>
          <p:cNvPr id="66565" name="Text Box 3"/>
          <p:cNvSpPr txBox="1">
            <a:spLocks noChangeArrowheads="1"/>
          </p:cNvSpPr>
          <p:nvPr/>
        </p:nvSpPr>
        <p:spPr bwMode="auto">
          <a:xfrm>
            <a:off x="6118225" y="884238"/>
            <a:ext cx="6731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ru-RU" sz="1000" b="0">
              <a:latin typeface="Times New Roman" pitchFamily="18" charset="0"/>
            </a:endParaRPr>
          </a:p>
        </p:txBody>
      </p:sp>
      <p:sp>
        <p:nvSpPr>
          <p:cNvPr id="66566" name="Text Box 5"/>
          <p:cNvSpPr txBox="1">
            <a:spLocks noChangeArrowheads="1"/>
          </p:cNvSpPr>
          <p:nvPr/>
        </p:nvSpPr>
        <p:spPr bwMode="auto">
          <a:xfrm>
            <a:off x="395536" y="836712"/>
            <a:ext cx="8534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400" dirty="0">
                <a:solidFill>
                  <a:srgbClr val="3333FF"/>
                </a:solidFill>
              </a:rPr>
              <a:t>Примитивное решение:</a:t>
            </a:r>
            <a:endParaRPr lang="ru-RU" sz="2800" b="0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46113" y="1292225"/>
            <a:ext cx="6124575" cy="1392238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15000"/>
              </a:spcBef>
              <a:defRPr/>
            </a:pPr>
            <a:r>
              <a:rPr lang="en-US" sz="2400" dirty="0" err="1">
                <a:latin typeface="Courier New" pitchFamily="49" charset="0"/>
              </a:rPr>
              <a:t>writeln</a:t>
            </a:r>
            <a:r>
              <a:rPr lang="en-US" sz="2400" dirty="0">
                <a:latin typeface="Courier New" pitchFamily="49" charset="0"/>
              </a:rPr>
              <a:t>('</a:t>
            </a:r>
            <a:r>
              <a:rPr lang="ru-RU" sz="2400" dirty="0">
                <a:latin typeface="Courier New" pitchFamily="49" charset="0"/>
              </a:rPr>
              <a:t>Выбранные элементы:</a:t>
            </a:r>
            <a:r>
              <a:rPr lang="en-US" sz="2400" dirty="0">
                <a:latin typeface="Courier New" pitchFamily="49" charset="0"/>
              </a:rPr>
              <a:t>');</a:t>
            </a:r>
            <a:endParaRPr lang="ru-RU" sz="2400" dirty="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for </a:t>
            </a:r>
            <a:r>
              <a:rPr lang="en-US" sz="2400" dirty="0" err="1">
                <a:latin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</a:rPr>
              <a:t>:=1 to N do</a:t>
            </a:r>
          </a:p>
          <a:p>
            <a:pPr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write(</a:t>
            </a:r>
            <a:r>
              <a:rPr lang="ru-RU" sz="2400" dirty="0">
                <a:latin typeface="Courier New" pitchFamily="49" charset="0"/>
              </a:rPr>
              <a:t>B[</a:t>
            </a:r>
            <a:r>
              <a:rPr lang="ru-RU" sz="2400" dirty="0" err="1">
                <a:latin typeface="Courier New" pitchFamily="49" charset="0"/>
              </a:rPr>
              <a:t>i</a:t>
            </a:r>
            <a:r>
              <a:rPr lang="ru-RU" sz="2400" dirty="0">
                <a:latin typeface="Courier New" pitchFamily="49" charset="0"/>
              </a:rPr>
              <a:t>], </a:t>
            </a:r>
            <a:r>
              <a:rPr lang="en-US" sz="2400" dirty="0">
                <a:latin typeface="Courier New" pitchFamily="49" charset="0"/>
              </a:rPr>
              <a:t>'</a:t>
            </a:r>
            <a:r>
              <a:rPr lang="ru-RU" sz="2400" dirty="0">
                <a:latin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</a:rPr>
              <a:t>');</a:t>
            </a:r>
            <a:endParaRPr lang="ru-RU" sz="2400" dirty="0">
              <a:latin typeface="Courier New" pitchFamily="49" charset="0"/>
            </a:endParaRPr>
          </a:p>
        </p:txBody>
      </p:sp>
      <p:grpSp>
        <p:nvGrpSpPr>
          <p:cNvPr id="2" name="Group 139"/>
          <p:cNvGrpSpPr>
            <a:grpSpLocks/>
          </p:cNvGrpSpPr>
          <p:nvPr/>
        </p:nvGrpSpPr>
        <p:grpSpPr bwMode="auto">
          <a:xfrm>
            <a:off x="5975350" y="2252663"/>
            <a:ext cx="2500313" cy="663575"/>
            <a:chOff x="2783" y="2598"/>
            <a:chExt cx="1575" cy="418"/>
          </a:xfrm>
        </p:grpSpPr>
        <p:sp>
          <p:nvSpPr>
            <p:cNvPr id="66572" name="Text Box 140"/>
            <p:cNvSpPr txBox="1">
              <a:spLocks noChangeArrowheads="1"/>
            </p:cNvSpPr>
            <p:nvPr/>
          </p:nvSpPr>
          <p:spPr bwMode="auto">
            <a:xfrm>
              <a:off x="3077" y="2665"/>
              <a:ext cx="1281" cy="29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/>
                <a:t>  Что плохо</a:t>
              </a:r>
              <a:r>
                <a:rPr lang="en-US" sz="2400" b="0"/>
                <a:t>?</a:t>
              </a:r>
              <a:endParaRPr lang="ru-RU" sz="2400" b="0"/>
            </a:p>
          </p:txBody>
        </p:sp>
        <p:sp>
          <p:nvSpPr>
            <p:cNvPr id="66573" name="Oval 141"/>
            <p:cNvSpPr>
              <a:spLocks noChangeArrowheads="1"/>
            </p:cNvSpPr>
            <p:nvPr/>
          </p:nvSpPr>
          <p:spPr bwMode="auto">
            <a:xfrm>
              <a:off x="2783" y="2598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74650" y="2981325"/>
            <a:ext cx="3881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400">
                <a:solidFill>
                  <a:srgbClr val="3333FF"/>
                </a:solidFill>
              </a:rPr>
              <a:t>Правильное решение:</a:t>
            </a:r>
            <a:endParaRPr lang="ru-RU" sz="2800" b="0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646113" y="3452813"/>
            <a:ext cx="6124575" cy="1376362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writeln('</a:t>
            </a:r>
            <a:r>
              <a:rPr lang="ru-RU" sz="2400">
                <a:latin typeface="Courier New" pitchFamily="49" charset="0"/>
              </a:rPr>
              <a:t>Выбранные элементы:</a:t>
            </a:r>
            <a:r>
              <a:rPr lang="en-US" sz="2400">
                <a:latin typeface="Courier New" pitchFamily="49" charset="0"/>
              </a:rPr>
              <a:t>');</a:t>
            </a:r>
            <a:endParaRPr lang="ru-RU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for i:=1 to       do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write(</a:t>
            </a:r>
            <a:r>
              <a:rPr lang="ru-RU" sz="2400">
                <a:latin typeface="Courier New" pitchFamily="49" charset="0"/>
              </a:rPr>
              <a:t>B[i], </a:t>
            </a:r>
            <a:r>
              <a:rPr lang="en-US" sz="2400">
                <a:latin typeface="Courier New" pitchFamily="49" charset="0"/>
              </a:rPr>
              <a:t>'</a:t>
            </a:r>
            <a:r>
              <a:rPr lang="ru-RU" sz="2400">
                <a:latin typeface="Courier New" pitchFamily="49" charset="0"/>
              </a:rPr>
              <a:t> </a:t>
            </a:r>
            <a:r>
              <a:rPr lang="en-US" sz="2400">
                <a:latin typeface="Courier New" pitchFamily="49" charset="0"/>
              </a:rPr>
              <a:t>');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26" name="AutoShape 56"/>
          <p:cNvSpPr>
            <a:spLocks noChangeArrowheads="1"/>
          </p:cNvSpPr>
          <p:nvPr/>
        </p:nvSpPr>
        <p:spPr bwMode="auto">
          <a:xfrm>
            <a:off x="2813050" y="3967163"/>
            <a:ext cx="1055688" cy="2889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2400">
                <a:latin typeface="Courier New" pitchFamily="49" charset="0"/>
              </a:rPr>
              <a:t>count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908720"/>
            <a:ext cx="8424936" cy="5760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 autoUpdateAnimBg="0"/>
      <p:bldP spid="21" grpId="0"/>
      <p:bldP spid="22" grpId="0" build="p" animBg="1" autoUpdateAnimBg="0"/>
      <p:bldP spid="26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9"/>
          <p:cNvSpPr>
            <a:spLocks noGrp="1"/>
          </p:cNvSpPr>
          <p:nvPr>
            <p:ph type="title"/>
          </p:nvPr>
        </p:nvSpPr>
        <p:spPr>
          <a:xfrm>
            <a:off x="273050" y="188640"/>
            <a:ext cx="8870950" cy="5365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bg1"/>
                </a:solidFill>
              </a:rPr>
              <a:t>Объявление</a:t>
            </a:r>
            <a:r>
              <a:rPr dirty="0" smtClean="0">
                <a:solidFill>
                  <a:schemeClr val="bg1"/>
                </a:solidFill>
              </a:rPr>
              <a:t> </a:t>
            </a:r>
            <a:r>
              <a:rPr dirty="0" err="1" smtClean="0">
                <a:solidFill>
                  <a:schemeClr val="bg1"/>
                </a:solidFill>
              </a:rPr>
              <a:t>массивов</a:t>
            </a:r>
            <a:endParaRPr dirty="0" smtClean="0">
              <a:solidFill>
                <a:schemeClr val="bg1"/>
              </a:solidFill>
            </a:endParaRP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38E6973-6652-4896-A430-D8932320C29A}" type="slidenum">
              <a:rPr lang="ru-RU"/>
              <a:pPr/>
              <a:t>4</a:t>
            </a:fld>
            <a:endParaRPr lang="ru-RU"/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1133475" y="4333875"/>
            <a:ext cx="6827838" cy="501650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>
              <a:spcBef>
                <a:spcPct val="20000"/>
              </a:spcBef>
              <a:defRPr/>
            </a:pPr>
            <a:endParaRPr lang="ru-RU" sz="2400" b="0">
              <a:latin typeface="Courier New" pitchFamily="49" charset="0"/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369888" y="798513"/>
            <a:ext cx="8420100" cy="454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400" dirty="0">
                <a:solidFill>
                  <a:srgbClr val="3333FF"/>
                </a:solidFill>
              </a:rPr>
              <a:t>Зачем объявлять? </a:t>
            </a:r>
          </a:p>
          <a:p>
            <a:pPr marL="631825" lvl="1" indent="-271463">
              <a:lnSpc>
                <a:spcPct val="90000"/>
              </a:lnSpc>
              <a:spcBef>
                <a:spcPct val="15000"/>
              </a:spcBef>
              <a:buFontTx/>
              <a:buChar char="•"/>
            </a:pPr>
            <a:r>
              <a:rPr lang="ru-RU" sz="2400" b="0" dirty="0"/>
              <a:t>определить </a:t>
            </a:r>
            <a:r>
              <a:rPr lang="ru-RU" sz="2400" dirty="0"/>
              <a:t>имя </a:t>
            </a:r>
            <a:r>
              <a:rPr lang="ru-RU" sz="2400" b="0" dirty="0"/>
              <a:t>массива</a:t>
            </a:r>
          </a:p>
          <a:p>
            <a:pPr marL="631825" lvl="1" indent="-271463">
              <a:lnSpc>
                <a:spcPct val="90000"/>
              </a:lnSpc>
              <a:spcBef>
                <a:spcPct val="15000"/>
              </a:spcBef>
              <a:buFontTx/>
              <a:buChar char="•"/>
            </a:pPr>
            <a:r>
              <a:rPr lang="ru-RU" sz="2400" b="0" dirty="0"/>
              <a:t>определить </a:t>
            </a:r>
            <a:r>
              <a:rPr lang="ru-RU" sz="2400" dirty="0"/>
              <a:t>тип</a:t>
            </a:r>
            <a:r>
              <a:rPr lang="ru-RU" sz="2400" b="0" dirty="0"/>
              <a:t> массива</a:t>
            </a:r>
          </a:p>
          <a:p>
            <a:pPr marL="631825" lvl="1" indent="-271463">
              <a:lnSpc>
                <a:spcPct val="90000"/>
              </a:lnSpc>
              <a:spcBef>
                <a:spcPct val="15000"/>
              </a:spcBef>
              <a:buFontTx/>
              <a:buChar char="•"/>
            </a:pPr>
            <a:r>
              <a:rPr lang="ru-RU" sz="2400" b="0" dirty="0"/>
              <a:t>определить </a:t>
            </a:r>
            <a:r>
              <a:rPr lang="ru-RU" sz="2400" dirty="0"/>
              <a:t>число элементов</a:t>
            </a:r>
          </a:p>
          <a:p>
            <a:pPr marL="631825" lvl="1" indent="-271463">
              <a:lnSpc>
                <a:spcPct val="90000"/>
              </a:lnSpc>
              <a:spcBef>
                <a:spcPct val="15000"/>
              </a:spcBef>
              <a:buFontTx/>
              <a:buChar char="•"/>
            </a:pPr>
            <a:r>
              <a:rPr lang="ru-RU" sz="2400" b="0" dirty="0"/>
              <a:t>выделить </a:t>
            </a:r>
            <a:r>
              <a:rPr lang="ru-RU" sz="2400" dirty="0"/>
              <a:t>место в памяти</a:t>
            </a:r>
          </a:p>
          <a:p>
            <a:pPr marL="176213" indent="-176213">
              <a:spcBef>
                <a:spcPct val="50000"/>
              </a:spcBef>
            </a:pPr>
            <a:r>
              <a:rPr lang="ru-RU" sz="2400" dirty="0">
                <a:solidFill>
                  <a:srgbClr val="3333FF"/>
                </a:solidFill>
              </a:rPr>
              <a:t>Массив целых чисел: </a:t>
            </a:r>
          </a:p>
          <a:p>
            <a:pPr marL="176213" indent="-176213">
              <a:spcBef>
                <a:spcPct val="50000"/>
              </a:spcBef>
            </a:pPr>
            <a:endParaRPr lang="ru-RU" sz="2400" dirty="0">
              <a:solidFill>
                <a:srgbClr val="3333FF"/>
              </a:solidFill>
            </a:endParaRPr>
          </a:p>
          <a:p>
            <a:pPr marL="176213" indent="-176213">
              <a:spcBef>
                <a:spcPct val="50000"/>
              </a:spcBef>
            </a:pPr>
            <a:endParaRPr lang="en-US" sz="2400" dirty="0">
              <a:solidFill>
                <a:srgbClr val="3333FF"/>
              </a:solidFill>
            </a:endParaRPr>
          </a:p>
          <a:p>
            <a:pPr marL="176213" indent="-176213">
              <a:spcBef>
                <a:spcPct val="150000"/>
              </a:spcBef>
            </a:pPr>
            <a:r>
              <a:rPr lang="ru-RU" sz="2400" dirty="0">
                <a:solidFill>
                  <a:srgbClr val="3333FF"/>
                </a:solidFill>
              </a:rPr>
              <a:t>Размер через константу: </a:t>
            </a:r>
          </a:p>
        </p:txBody>
      </p:sp>
      <p:sp>
        <p:nvSpPr>
          <p:cNvPr id="38927" name="AutoShape 15"/>
          <p:cNvSpPr>
            <a:spLocks noChangeArrowheads="1"/>
          </p:cNvSpPr>
          <p:nvPr/>
        </p:nvSpPr>
        <p:spPr bwMode="auto">
          <a:xfrm>
            <a:off x="1517650" y="3749675"/>
            <a:ext cx="958850" cy="333375"/>
          </a:xfrm>
          <a:prstGeom prst="wedgeRoundRectCallout">
            <a:avLst>
              <a:gd name="adj1" fmla="val 4139"/>
              <a:gd name="adj2" fmla="val 135713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имя</a:t>
            </a:r>
            <a:endParaRPr lang="ru-RU" b="0"/>
          </a:p>
        </p:txBody>
      </p:sp>
      <p:sp>
        <p:nvSpPr>
          <p:cNvPr id="38928" name="AutoShape 16"/>
          <p:cNvSpPr>
            <a:spLocks noChangeArrowheads="1"/>
          </p:cNvSpPr>
          <p:nvPr/>
        </p:nvSpPr>
        <p:spPr bwMode="auto">
          <a:xfrm>
            <a:off x="2954338" y="3414713"/>
            <a:ext cx="1851025" cy="701675"/>
          </a:xfrm>
          <a:prstGeom prst="wedgeRoundRectCallout">
            <a:avLst>
              <a:gd name="adj1" fmla="val 343"/>
              <a:gd name="adj2" fmla="val 86199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начальный индекс</a:t>
            </a:r>
            <a:endParaRPr lang="ru-RU" b="0"/>
          </a:p>
        </p:txBody>
      </p:sp>
      <p:sp>
        <p:nvSpPr>
          <p:cNvPr id="38929" name="AutoShape 17"/>
          <p:cNvSpPr>
            <a:spLocks noChangeArrowheads="1"/>
          </p:cNvSpPr>
          <p:nvPr/>
        </p:nvSpPr>
        <p:spPr bwMode="auto">
          <a:xfrm>
            <a:off x="4935538" y="3403600"/>
            <a:ext cx="1851025" cy="701675"/>
          </a:xfrm>
          <a:prstGeom prst="wedgeRoundRectCallout">
            <a:avLst>
              <a:gd name="adj1" fmla="val -52574"/>
              <a:gd name="adj2" fmla="val 90722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конечный индекс</a:t>
            </a:r>
            <a:endParaRPr lang="ru-RU" b="0"/>
          </a:p>
        </p:txBody>
      </p:sp>
      <p:sp>
        <p:nvSpPr>
          <p:cNvPr id="38930" name="AutoShape 18"/>
          <p:cNvSpPr>
            <a:spLocks noChangeArrowheads="1"/>
          </p:cNvSpPr>
          <p:nvPr/>
        </p:nvSpPr>
        <p:spPr bwMode="auto">
          <a:xfrm>
            <a:off x="6961188" y="3382963"/>
            <a:ext cx="1851025" cy="701675"/>
          </a:xfrm>
          <a:prstGeom prst="wedgeRoundRectCallout">
            <a:avLst>
              <a:gd name="adj1" fmla="val -50171"/>
              <a:gd name="adj2" fmla="val 92306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тип</a:t>
            </a:r>
          </a:p>
          <a:p>
            <a:pPr algn="ctr">
              <a:defRPr/>
            </a:pPr>
            <a:r>
              <a:rPr lang="ru-RU" sz="2000" b="0"/>
              <a:t>элементов</a:t>
            </a:r>
            <a:endParaRPr lang="ru-RU" b="0"/>
          </a:p>
        </p:txBody>
      </p:sp>
      <p:sp>
        <p:nvSpPr>
          <p:cNvPr id="38931" name="Rectangle 19"/>
          <p:cNvSpPr>
            <a:spLocks noChangeArrowheads="1"/>
          </p:cNvSpPr>
          <p:nvPr/>
        </p:nvSpPr>
        <p:spPr bwMode="auto">
          <a:xfrm>
            <a:off x="1111250" y="5486400"/>
            <a:ext cx="7011988" cy="895350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>
              <a:spcBef>
                <a:spcPct val="20000"/>
              </a:spcBef>
              <a:defRPr/>
            </a:pPr>
            <a:endParaRPr lang="en-US" sz="2400" dirty="0">
              <a:latin typeface="Courier New" pitchFamily="49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dirty="0" err="1">
                <a:latin typeface="Courier New" pitchFamily="49" charset="0"/>
              </a:rPr>
              <a:t>var</a:t>
            </a:r>
            <a:r>
              <a:rPr lang="en-US" sz="2400" dirty="0">
                <a:latin typeface="Courier New" pitchFamily="49" charset="0"/>
              </a:rPr>
              <a:t> A: array[1..  ] of integer</a:t>
            </a:r>
            <a:r>
              <a:rPr lang="ru-RU" sz="2400" b="0" dirty="0">
                <a:latin typeface="Courier New" pitchFamily="49" charset="0"/>
              </a:rPr>
              <a:t>;</a:t>
            </a:r>
          </a:p>
        </p:txBody>
      </p:sp>
      <p:sp>
        <p:nvSpPr>
          <p:cNvPr id="38932" name="AutoShape 20"/>
          <p:cNvSpPr>
            <a:spLocks noChangeArrowheads="1"/>
          </p:cNvSpPr>
          <p:nvPr/>
        </p:nvSpPr>
        <p:spPr bwMode="auto">
          <a:xfrm>
            <a:off x="1195388" y="5570538"/>
            <a:ext cx="2065337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r>
              <a:rPr lang="en-US" sz="2400">
                <a:latin typeface="Courier New" pitchFamily="49" charset="0"/>
              </a:rPr>
              <a:t>const N=5;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38934" name="AutoShape 22"/>
          <p:cNvSpPr>
            <a:spLocks noChangeArrowheads="1"/>
          </p:cNvSpPr>
          <p:nvPr/>
        </p:nvSpPr>
        <p:spPr bwMode="auto">
          <a:xfrm>
            <a:off x="4116388" y="5962650"/>
            <a:ext cx="392112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2400">
                <a:latin typeface="Courier New" pitchFamily="49" charset="0"/>
              </a:rPr>
              <a:t>N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1870075" y="4392613"/>
            <a:ext cx="315913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8923" name="AutoShape 11"/>
          <p:cNvSpPr>
            <a:spLocks noChangeArrowheads="1"/>
          </p:cNvSpPr>
          <p:nvPr/>
        </p:nvSpPr>
        <p:spPr bwMode="auto">
          <a:xfrm>
            <a:off x="3763963" y="4383088"/>
            <a:ext cx="315912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4689475" y="4383088"/>
            <a:ext cx="315913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8925" name="AutoShape 13"/>
          <p:cNvSpPr>
            <a:spLocks noChangeArrowheads="1"/>
          </p:cNvSpPr>
          <p:nvPr/>
        </p:nvSpPr>
        <p:spPr bwMode="auto">
          <a:xfrm>
            <a:off x="5951538" y="4383088"/>
            <a:ext cx="1457325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1122363" y="4354513"/>
            <a:ext cx="6761162" cy="457200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dirty="0" err="1">
                <a:latin typeface="Courier New" pitchFamily="49" charset="0"/>
              </a:rPr>
              <a:t>var</a:t>
            </a:r>
            <a:r>
              <a:rPr lang="en-US" sz="2400" dirty="0">
                <a:latin typeface="Courier New" pitchFamily="49" charset="0"/>
              </a:rPr>
              <a:t> A</a:t>
            </a:r>
            <a:r>
              <a:rPr lang="en-US" sz="2400" dirty="0"/>
              <a:t> </a:t>
            </a:r>
            <a:r>
              <a:rPr lang="en-US" sz="2400" dirty="0">
                <a:latin typeface="Courier New" pitchFamily="49" charset="0"/>
              </a:rPr>
              <a:t>: array[ 1 .. 5 ] of integer </a:t>
            </a:r>
            <a:r>
              <a:rPr lang="ru-RU" sz="2400" b="0" dirty="0">
                <a:latin typeface="Courier New" pitchFamily="49" charset="0"/>
              </a:rPr>
              <a:t>;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79512" y="836712"/>
            <a:ext cx="8856984" cy="583264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8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8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89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89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89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89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6" grpId="0" animBg="1"/>
      <p:bldP spid="38917" grpId="0" build="p"/>
      <p:bldP spid="38927" grpId="0" animBg="1"/>
      <p:bldP spid="38928" grpId="0" animBg="1"/>
      <p:bldP spid="38929" grpId="0" animBg="1"/>
      <p:bldP spid="38930" grpId="0" animBg="1"/>
      <p:bldP spid="38931" grpId="0" animBg="1"/>
      <p:bldP spid="38932" grpId="0" animBg="1"/>
      <p:bldP spid="38934" grpId="0" animBg="1"/>
      <p:bldP spid="38922" grpId="0" animBg="1"/>
      <p:bldP spid="38923" grpId="0" animBg="1"/>
      <p:bldP spid="38924" grpId="0" animBg="1"/>
      <p:bldP spid="38925" grpId="0" animBg="1"/>
      <p:bldP spid="389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Компьютерный практикум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5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txBody>
          <a:bodyPr>
            <a:normAutofit fontScale="90000"/>
          </a:bodyPr>
          <a:lstStyle/>
          <a:p>
            <a:r>
              <a:rPr smtClean="0"/>
              <a:t>Генератор случайных чисел в Паскале</a:t>
            </a:r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8875A3E-3874-421C-86C3-A2974D30B8B8}" type="slidenum">
              <a:rPr lang="ru-RU"/>
              <a:pPr/>
              <a:t>41</a:t>
            </a:fld>
            <a:endParaRPr lang="ru-RU"/>
          </a:p>
        </p:txBody>
      </p:sp>
      <p:sp>
        <p:nvSpPr>
          <p:cNvPr id="331780" name="Text Box 4"/>
          <p:cNvSpPr txBox="1">
            <a:spLocks noChangeArrowheads="1"/>
          </p:cNvSpPr>
          <p:nvPr/>
        </p:nvSpPr>
        <p:spPr bwMode="auto">
          <a:xfrm>
            <a:off x="388938" y="869950"/>
            <a:ext cx="8420100" cy="432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 defTabSz="442913">
              <a:spcBef>
                <a:spcPct val="50000"/>
              </a:spcBef>
            </a:pPr>
            <a:r>
              <a:rPr lang="ru-RU" sz="2600">
                <a:solidFill>
                  <a:srgbClr val="3333FF"/>
                </a:solidFill>
              </a:rPr>
              <a:t>Целые числа в интервале </a:t>
            </a:r>
            <a:r>
              <a:rPr lang="en-US" sz="2600">
                <a:solidFill>
                  <a:srgbClr val="3333FF"/>
                </a:solidFill>
              </a:rPr>
              <a:t>[0,N)</a:t>
            </a:r>
            <a:r>
              <a:rPr lang="ru-RU" sz="2600" b="0"/>
              <a:t>: </a:t>
            </a:r>
            <a:endParaRPr lang="en-US" sz="2600" b="0"/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var x: integer;</a:t>
            </a:r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...</a:t>
            </a:r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x := random ( 100 ); 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{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 интервал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[0,99] }   </a:t>
            </a:r>
          </a:p>
          <a:p>
            <a:pPr marL="174625" indent="-174625" defTabSz="442913">
              <a:spcBef>
                <a:spcPct val="80000"/>
              </a:spcBef>
            </a:pPr>
            <a:r>
              <a:rPr lang="ru-RU" sz="2600">
                <a:solidFill>
                  <a:srgbClr val="3333FF"/>
                </a:solidFill>
              </a:rPr>
              <a:t>Вещественные числа в интервале </a:t>
            </a:r>
            <a:r>
              <a:rPr lang="en-US" sz="2600">
                <a:solidFill>
                  <a:srgbClr val="3333FF"/>
                </a:solidFill>
              </a:rPr>
              <a:t>[0,1)</a:t>
            </a:r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var x: real;</a:t>
            </a:r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...</a:t>
            </a:r>
          </a:p>
          <a:p>
            <a:pPr marL="174625" indent="-174625" defTabSz="442913">
              <a:spcBef>
                <a:spcPct val="15000"/>
              </a:spcBef>
            </a:pPr>
            <a:r>
              <a:rPr lang="en-US" sz="2400">
                <a:latin typeface="Courier New" pitchFamily="49" charset="0"/>
              </a:rPr>
              <a:t>  x := random;        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{</a:t>
            </a:r>
            <a:r>
              <a:rPr lang="ru-RU" sz="2400">
                <a:solidFill>
                  <a:srgbClr val="3333FF"/>
                </a:solidFill>
                <a:latin typeface="Courier New" pitchFamily="49" charset="0"/>
              </a:rPr>
              <a:t> интервал </a:t>
            </a:r>
            <a:r>
              <a:rPr lang="en-US" sz="2400">
                <a:solidFill>
                  <a:srgbClr val="3333FF"/>
                </a:solidFill>
                <a:latin typeface="Courier New" pitchFamily="49" charset="0"/>
              </a:rPr>
              <a:t>[0,1) }   </a:t>
            </a:r>
          </a:p>
          <a:p>
            <a:pPr marL="174625" indent="-174625" defTabSz="442913">
              <a:spcBef>
                <a:spcPct val="50000"/>
              </a:spcBef>
            </a:pPr>
            <a:endParaRPr lang="ru-RU" sz="260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1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1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31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31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31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1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1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31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0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6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txBody>
          <a:bodyPr anchor="t">
            <a:normAutofit fontScale="90000"/>
          </a:bodyPr>
          <a:lstStyle/>
          <a:p>
            <a:r>
              <a:rPr smtClean="0"/>
              <a:t>Заполнение массива случайными числами</a:t>
            </a:r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7F5BD74-F5A3-43E7-AB72-5E07173659E0}" type="slidenum">
              <a:rPr lang="ru-RU"/>
              <a:pPr/>
              <a:t>42</a:t>
            </a:fld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7363" y="939800"/>
            <a:ext cx="5922962" cy="4284663"/>
          </a:xfrm>
          <a:prstGeom prst="rect">
            <a:avLst/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const N = 5;</a:t>
            </a:r>
            <a:endParaRPr lang="ru-RU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var A: array [1..N] of integer;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  i: integer;</a:t>
            </a:r>
            <a:endParaRPr lang="ru-RU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begin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writeln('</a:t>
            </a:r>
            <a:r>
              <a:rPr lang="ru-RU" sz="2400">
                <a:latin typeface="Courier New" pitchFamily="49" charset="0"/>
              </a:rPr>
              <a:t>Исходный массив</a:t>
            </a:r>
            <a:r>
              <a:rPr lang="en-US" sz="2400">
                <a:latin typeface="Courier New" pitchFamily="49" charset="0"/>
              </a:rPr>
              <a:t>:');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for i:=1 to N do begin 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  A[i] := random(100) + 50; 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  write(A[i]:4);</a:t>
            </a:r>
            <a:endParaRPr lang="ru-RU" sz="2400">
              <a:latin typeface="Courier New" pitchFamily="49" charset="0"/>
            </a:endParaRP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end;</a:t>
            </a:r>
          </a:p>
          <a:p>
            <a:pPr>
              <a:spcBef>
                <a:spcPct val="15000"/>
              </a:spcBef>
              <a:defRPr/>
            </a:pPr>
            <a:r>
              <a:rPr lang="en-US" sz="2400">
                <a:latin typeface="Courier New" pitchFamily="49" charset="0"/>
              </a:rPr>
              <a:t>  ...</a:t>
            </a:r>
            <a:endParaRPr lang="ru-RU" sz="240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390525" y="5413375"/>
            <a:ext cx="4427538" cy="663575"/>
            <a:chOff x="429" y="3183"/>
            <a:chExt cx="2789" cy="418"/>
          </a:xfrm>
        </p:grpSpPr>
        <p:sp>
          <p:nvSpPr>
            <p:cNvPr id="37895" name="Text Box 27"/>
            <p:cNvSpPr txBox="1">
              <a:spLocks noChangeArrowheads="1"/>
            </p:cNvSpPr>
            <p:nvPr/>
          </p:nvSpPr>
          <p:spPr bwMode="auto">
            <a:xfrm>
              <a:off x="723" y="3250"/>
              <a:ext cx="2495" cy="296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/>
                <a:t>   Зачем сразу выводить</a:t>
              </a:r>
              <a:r>
                <a:rPr lang="en-US" sz="2400" b="0"/>
                <a:t>?</a:t>
              </a:r>
              <a:endParaRPr lang="ru-RU" sz="2400" b="0"/>
            </a:p>
          </p:txBody>
        </p:sp>
        <p:sp>
          <p:nvSpPr>
            <p:cNvPr id="37896" name="Oval 28"/>
            <p:cNvSpPr>
              <a:spLocks noChangeArrowheads="1"/>
            </p:cNvSpPr>
            <p:nvPr/>
          </p:nvSpPr>
          <p:spPr bwMode="auto">
            <a:xfrm>
              <a:off x="429" y="3183"/>
              <a:ext cx="430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440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  <a:endParaRPr lang="ru-RU" sz="44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6062663" y="2614613"/>
            <a:ext cx="2794000" cy="750887"/>
          </a:xfrm>
          <a:prstGeom prst="wedgeRoundRectCallout">
            <a:avLst>
              <a:gd name="adj1" fmla="val -85000"/>
              <a:gd name="adj2" fmla="val 71986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b="0"/>
              <a:t>случайные числа в интервале </a:t>
            </a:r>
            <a:r>
              <a:rPr lang="en-US" sz="2000" b="0"/>
              <a:t>[50,150)</a:t>
            </a:r>
            <a:endParaRPr lang="ru-RU" sz="200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9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txBody>
          <a:bodyPr anchor="t">
            <a:normAutofit fontScale="90000"/>
          </a:bodyPr>
          <a:lstStyle/>
          <a:p>
            <a:r>
              <a:rPr smtClean="0"/>
              <a:t>Практикум:</a:t>
            </a:r>
            <a:r>
              <a:rPr lang="en-US" smtClean="0"/>
              <a:t> </a:t>
            </a:r>
            <a:r>
              <a:rPr smtClean="0"/>
              <a:t>максимум</a:t>
            </a:r>
            <a:r>
              <a:rPr lang="en-US" smtClean="0"/>
              <a:t>/</a:t>
            </a:r>
            <a:r>
              <a:rPr smtClean="0"/>
              <a:t>минимум</a:t>
            </a:r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D88AECE-1A2F-4600-91A6-1DB83504140F}" type="slidenum">
              <a:rPr lang="ru-RU"/>
              <a:pPr/>
              <a:t>43</a:t>
            </a:fld>
            <a:endParaRPr lang="ru-RU"/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6118225" y="884238"/>
            <a:ext cx="6731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ru-RU" sz="1000" b="0">
              <a:latin typeface="Times New Roman" pitchFamily="18" charset="0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60363" y="796925"/>
            <a:ext cx="8629650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>
              <a:spcBef>
                <a:spcPct val="20000"/>
              </a:spcBef>
            </a:pPr>
            <a:r>
              <a:rPr lang="ru-RU" sz="2400">
                <a:solidFill>
                  <a:srgbClr val="3333FF"/>
                </a:solidFill>
              </a:rPr>
              <a:t>«</a:t>
            </a:r>
            <a:r>
              <a:rPr lang="en-US" sz="2400">
                <a:solidFill>
                  <a:srgbClr val="3333FF"/>
                </a:solidFill>
              </a:rPr>
              <a:t>3</a:t>
            </a:r>
            <a:r>
              <a:rPr lang="ru-RU" sz="2400">
                <a:solidFill>
                  <a:srgbClr val="3333FF"/>
                </a:solidFill>
              </a:rPr>
              <a:t>»: 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 b="0">
                <a:solidFill>
                  <a:srgbClr val="3333FF"/>
                </a:solidFill>
              </a:rPr>
              <a:t>	</a:t>
            </a:r>
            <a:r>
              <a:rPr lang="ru-RU" sz="2000" b="0"/>
              <a:t>1. Найти максимальное значение среди всех элементов массива.</a:t>
            </a:r>
            <a:endParaRPr lang="en-US" sz="2000" b="0"/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2. Найти минимальное значение среди всех элементов массива. </a:t>
            </a:r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3. Найти минимальное и максимальное значения среди всех элементов массива.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>
                <a:solidFill>
                  <a:srgbClr val="3333FF"/>
                </a:solidFill>
              </a:rPr>
              <a:t>«4»: 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 b="0">
                <a:solidFill>
                  <a:srgbClr val="3333FF"/>
                </a:solidFill>
              </a:rPr>
              <a:t>	</a:t>
            </a:r>
            <a:r>
              <a:rPr lang="ru-RU" sz="2000" b="0"/>
              <a:t>4. Найти номер минимального элемента массива.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5. Найти номера минимального и максимального элементов массива.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>
                <a:solidFill>
                  <a:srgbClr val="3333FF"/>
                </a:solidFill>
              </a:rPr>
              <a:t>«5»: 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 b="0">
                <a:solidFill>
                  <a:srgbClr val="3333FF"/>
                </a:solidFill>
              </a:rPr>
              <a:t>	</a:t>
            </a:r>
            <a:r>
              <a:rPr lang="ru-RU" sz="2000" b="0"/>
              <a:t>6. Найти два максимальных элемента массива.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7. Найти номера двух минимальных элементов массива.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9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txBody>
          <a:bodyPr anchor="t">
            <a:normAutofit fontScale="90000"/>
          </a:bodyPr>
          <a:lstStyle/>
          <a:p>
            <a:r>
              <a:rPr smtClean="0"/>
              <a:t>Практикум: суммы, прозведения…</a:t>
            </a:r>
          </a:p>
        </p:txBody>
      </p:sp>
      <p:sp>
        <p:nvSpPr>
          <p:cNvPr id="5427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FB94F7B-973B-472A-B5F7-E4717CDE8665}" type="slidenum">
              <a:rPr lang="ru-RU"/>
              <a:pPr/>
              <a:t>44</a:t>
            </a:fld>
            <a:endParaRPr lang="ru-RU"/>
          </a:p>
        </p:txBody>
      </p:sp>
      <p:sp>
        <p:nvSpPr>
          <p:cNvPr id="54276" name="Text Box 3"/>
          <p:cNvSpPr txBox="1">
            <a:spLocks noChangeArrowheads="1"/>
          </p:cNvSpPr>
          <p:nvPr/>
        </p:nvSpPr>
        <p:spPr bwMode="auto">
          <a:xfrm>
            <a:off x="6118225" y="884238"/>
            <a:ext cx="6731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ru-RU" sz="1000" b="0">
              <a:latin typeface="Times New Roman" pitchFamily="18" charset="0"/>
            </a:endParaRP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360363" y="796925"/>
            <a:ext cx="862965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>
              <a:spcBef>
                <a:spcPct val="20000"/>
              </a:spcBef>
            </a:pPr>
            <a:r>
              <a:rPr lang="ru-RU" sz="2400">
                <a:solidFill>
                  <a:srgbClr val="3333FF"/>
                </a:solidFill>
              </a:rPr>
              <a:t>«</a:t>
            </a:r>
            <a:r>
              <a:rPr lang="en-US" sz="2400">
                <a:solidFill>
                  <a:srgbClr val="3333FF"/>
                </a:solidFill>
              </a:rPr>
              <a:t>3</a:t>
            </a:r>
            <a:r>
              <a:rPr lang="ru-RU" sz="2400">
                <a:solidFill>
                  <a:srgbClr val="3333FF"/>
                </a:solidFill>
              </a:rPr>
              <a:t>»: </a:t>
            </a:r>
            <a:r>
              <a:rPr lang="ru-RU" sz="2000" b="0"/>
              <a:t>1. Определите в массиве A номер первого элемента, равного X.</a:t>
            </a:r>
            <a:endParaRPr lang="en-US" sz="2000" b="0"/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2. Определите номер первого элемента, равного X, в первой половине массива A (массив имеет чётное число элементов). 	</a:t>
            </a:r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3. Определите номер первого элемента, равного X, во второй половине массива A (массив имеет чётное число элементов).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>
                <a:solidFill>
                  <a:srgbClr val="3333FF"/>
                </a:solidFill>
              </a:rPr>
              <a:t>«4»: </a:t>
            </a:r>
            <a:r>
              <a:rPr lang="ru-RU" sz="2000" b="0"/>
              <a:t>4. Определите номер последнего элемента, равного X, во второй половине массива A (массив имеет чётное число элементов).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5. Определите, сколько есть элементов, равных X, в первой половине массива A (массив имеет чётное число элементов).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>
                <a:solidFill>
                  <a:srgbClr val="3333FF"/>
                </a:solidFill>
              </a:rPr>
              <a:t>«5»: 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 b="0">
                <a:solidFill>
                  <a:srgbClr val="3333FF"/>
                </a:solidFill>
              </a:rPr>
              <a:t>	</a:t>
            </a:r>
            <a:r>
              <a:rPr lang="ru-RU" sz="2000" b="0"/>
              <a:t>6. Определите, сколько в массиве A пар соседних элементов, значения которых одинаковы и равны заданному X.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7. Горка – это три стоящих подряд элемента массива A, из которых средний ("вершина") имеет наибольшее значение, а два крайних - меньше него. Найти количество "горок" в массиве A, в которых значение среднего элемента равно X..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9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txBody>
          <a:bodyPr anchor="t">
            <a:normAutofit fontScale="90000"/>
          </a:bodyPr>
          <a:lstStyle/>
          <a:p>
            <a:r>
              <a:rPr smtClean="0"/>
              <a:t>Практикум: подсчёт элементов массива</a:t>
            </a:r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AEDEE31-A985-4286-9587-C59800B4506A}" type="slidenum">
              <a:rPr lang="ru-RU"/>
              <a:pPr/>
              <a:t>45</a:t>
            </a:fld>
            <a:endParaRPr lang="ru-RU"/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6118225" y="884238"/>
            <a:ext cx="6731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ru-RU" sz="1000" b="0">
              <a:latin typeface="Times New Roman" pitchFamily="18" charset="0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360363" y="796925"/>
            <a:ext cx="862965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>
              <a:spcBef>
                <a:spcPct val="20000"/>
              </a:spcBef>
            </a:pPr>
            <a:r>
              <a:rPr lang="ru-RU" sz="2400">
                <a:solidFill>
                  <a:srgbClr val="3333FF"/>
                </a:solidFill>
              </a:rPr>
              <a:t>«</a:t>
            </a:r>
            <a:r>
              <a:rPr lang="en-US" sz="2400">
                <a:solidFill>
                  <a:srgbClr val="3333FF"/>
                </a:solidFill>
              </a:rPr>
              <a:t>3</a:t>
            </a:r>
            <a:r>
              <a:rPr lang="ru-RU" sz="2400">
                <a:solidFill>
                  <a:srgbClr val="3333FF"/>
                </a:solidFill>
              </a:rPr>
              <a:t>»: 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 b="0">
                <a:solidFill>
                  <a:srgbClr val="3333FF"/>
                </a:solidFill>
              </a:rPr>
              <a:t>	</a:t>
            </a:r>
            <a:r>
              <a:rPr lang="ru-RU" sz="2000" b="0"/>
              <a:t>1. Определите, сколько элементов массива A равны 1.</a:t>
            </a:r>
            <a:endParaRPr lang="en-US" sz="2000" b="0"/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2. Определите, сколько элементов массива A равны заданному значению X. 	</a:t>
            </a:r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3. Определите количество положительных элементов массива А.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>
                <a:solidFill>
                  <a:srgbClr val="3333FF"/>
                </a:solidFill>
              </a:rPr>
              <a:t>«4»: 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 b="0">
                <a:solidFill>
                  <a:srgbClr val="3333FF"/>
                </a:solidFill>
              </a:rPr>
              <a:t>	</a:t>
            </a:r>
            <a:r>
              <a:rPr lang="ru-RU" sz="2000" b="0"/>
              <a:t>4. Определите количество чётных и нечётных элементов массива А.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5. Определите, количество чётных положительных элементов массива А.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>
                <a:solidFill>
                  <a:srgbClr val="3333FF"/>
                </a:solidFill>
              </a:rPr>
              <a:t>«5»: </a:t>
            </a:r>
          </a:p>
          <a:p>
            <a:pPr marL="355600" indent="-355600">
              <a:spcBef>
                <a:spcPct val="20000"/>
              </a:spcBef>
            </a:pPr>
            <a:r>
              <a:rPr lang="ru-RU" sz="2400" b="0">
                <a:solidFill>
                  <a:srgbClr val="3333FF"/>
                </a:solidFill>
              </a:rPr>
              <a:t>	</a:t>
            </a:r>
            <a:r>
              <a:rPr lang="ru-RU" sz="2000" b="0"/>
              <a:t>6. Найти количество элементов массива, в десятичной записи которых предпоследняя цифра (число десятков) – 5.</a:t>
            </a:r>
          </a:p>
          <a:p>
            <a:pPr marL="355600" indent="-355600">
              <a:spcBef>
                <a:spcPct val="20000"/>
              </a:spcBef>
            </a:pPr>
            <a:r>
              <a:rPr lang="ru-RU" sz="2000" b="0"/>
              <a:t>	7. Найти количество элементов массива, в десятичной записи которых последняя и предпоследняя цифры одинаковые.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AutoNum type="arabicPeriod"/>
            </a:pPr>
            <a:r>
              <a:rPr lang="en-US" dirty="0" smtClean="0">
                <a:hlinkClick r:id="rId2"/>
              </a:rPr>
              <a:t>https://infourok.ru/obrabotka_massiva_tipovye_zadachi-526422.htm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>
                <a:hlinkClick r:id="rId3"/>
              </a:rPr>
              <a:t>http://kpolyakov.spb.ru/school/ppt.htm</a:t>
            </a: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8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bg1"/>
                </a:solidFill>
              </a:rPr>
              <a:t>Объявление</a:t>
            </a:r>
            <a:r>
              <a:rPr dirty="0" smtClean="0">
                <a:solidFill>
                  <a:schemeClr val="bg1"/>
                </a:solidFill>
              </a:rPr>
              <a:t> </a:t>
            </a:r>
            <a:r>
              <a:rPr dirty="0" err="1" smtClean="0">
                <a:solidFill>
                  <a:schemeClr val="bg1"/>
                </a:solidFill>
              </a:rPr>
              <a:t>массивов</a:t>
            </a:r>
            <a:endParaRPr dirty="0" smtClean="0">
              <a:solidFill>
                <a:schemeClr val="bg1"/>
              </a:solidFill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7866FE2-9351-484D-BC62-AC8990B51DE7}" type="slidenum">
              <a:rPr lang="ru-RU"/>
              <a:pPr/>
              <a:t>5</a:t>
            </a:fld>
            <a:endParaRPr lang="ru-RU"/>
          </a:p>
        </p:txBody>
      </p:sp>
      <p:sp>
        <p:nvSpPr>
          <p:cNvPr id="352260" name="Text Box 4"/>
          <p:cNvSpPr txBox="1">
            <a:spLocks noChangeArrowheads="1"/>
          </p:cNvSpPr>
          <p:nvPr/>
        </p:nvSpPr>
        <p:spPr bwMode="auto">
          <a:xfrm>
            <a:off x="369888" y="798513"/>
            <a:ext cx="84201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</a:pPr>
            <a:r>
              <a:rPr lang="ru-RU" sz="2400">
                <a:solidFill>
                  <a:srgbClr val="3333FF"/>
                </a:solidFill>
              </a:rPr>
              <a:t>Массивы других типов: </a:t>
            </a:r>
          </a:p>
          <a:p>
            <a:pPr marL="176213" indent="-176213">
              <a:spcBef>
                <a:spcPct val="300000"/>
              </a:spcBef>
            </a:pPr>
            <a:r>
              <a:rPr lang="ru-RU" sz="2400">
                <a:solidFill>
                  <a:srgbClr val="3333FF"/>
                </a:solidFill>
              </a:rPr>
              <a:t>Другой диапазон индексов: </a:t>
            </a:r>
            <a:endParaRPr lang="en-US" sz="2400">
              <a:solidFill>
                <a:srgbClr val="3333FF"/>
              </a:solidFill>
            </a:endParaRPr>
          </a:p>
          <a:p>
            <a:pPr marL="176213" indent="-176213">
              <a:spcBef>
                <a:spcPct val="300000"/>
              </a:spcBef>
            </a:pPr>
            <a:r>
              <a:rPr lang="ru-RU" sz="2400">
                <a:solidFill>
                  <a:srgbClr val="3333FF"/>
                </a:solidFill>
              </a:rPr>
              <a:t>Индексы других типов:</a:t>
            </a:r>
          </a:p>
        </p:txBody>
      </p:sp>
      <p:sp>
        <p:nvSpPr>
          <p:cNvPr id="352261" name="Rectangle 5"/>
          <p:cNvSpPr>
            <a:spLocks noChangeArrowheads="1"/>
          </p:cNvSpPr>
          <p:nvPr/>
        </p:nvSpPr>
        <p:spPr bwMode="auto">
          <a:xfrm>
            <a:off x="887413" y="1277938"/>
            <a:ext cx="7011987" cy="895350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400" dirty="0" err="1">
                <a:latin typeface="Courier New" pitchFamily="49" charset="0"/>
              </a:rPr>
              <a:t>var</a:t>
            </a:r>
            <a:r>
              <a:rPr lang="en-US" sz="2400" dirty="0">
                <a:latin typeface="Courier New" pitchFamily="49" charset="0"/>
              </a:rPr>
              <a:t> X, Y: array [1..10] of real</a:t>
            </a:r>
            <a:r>
              <a:rPr lang="ru-RU" sz="2400" b="0" dirty="0">
                <a:latin typeface="Courier New" pitchFamily="49" charset="0"/>
              </a:rPr>
              <a:t>;</a:t>
            </a:r>
            <a:endParaRPr lang="en-US" sz="2400" b="0" dirty="0">
              <a:latin typeface="Courier New" pitchFamily="49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b="0" dirty="0">
                <a:latin typeface="Courier New" pitchFamily="49" charset="0"/>
              </a:rPr>
              <a:t>    </a:t>
            </a:r>
            <a:r>
              <a:rPr lang="en-US" sz="2400" dirty="0">
                <a:latin typeface="Courier New" pitchFamily="49" charset="0"/>
              </a:rPr>
              <a:t>C: array [1..20] of char</a:t>
            </a:r>
            <a:r>
              <a:rPr lang="ru-RU" sz="2400" b="0" dirty="0">
                <a:latin typeface="Courier New" pitchFamily="49" charset="0"/>
              </a:rPr>
              <a:t>;</a:t>
            </a:r>
          </a:p>
        </p:txBody>
      </p:sp>
      <p:sp>
        <p:nvSpPr>
          <p:cNvPr id="352262" name="Rectangle 6"/>
          <p:cNvSpPr>
            <a:spLocks noChangeArrowheads="1"/>
          </p:cNvSpPr>
          <p:nvPr/>
        </p:nvSpPr>
        <p:spPr bwMode="auto">
          <a:xfrm>
            <a:off x="879475" y="2784475"/>
            <a:ext cx="7011988" cy="895350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400">
                <a:latin typeface="Courier New" pitchFamily="49" charset="0"/>
              </a:rPr>
              <a:t>var Q: array [0..9] of real</a:t>
            </a:r>
            <a:r>
              <a:rPr lang="ru-RU" sz="2400" b="0">
                <a:latin typeface="Courier New" pitchFamily="49" charset="0"/>
              </a:rPr>
              <a:t>;</a:t>
            </a:r>
            <a:endParaRPr lang="en-US" sz="2400" b="0">
              <a:latin typeface="Courier New" pitchFamily="49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b="0">
                <a:latin typeface="Courier New" pitchFamily="49" charset="0"/>
              </a:rPr>
              <a:t>    </a:t>
            </a:r>
            <a:r>
              <a:rPr lang="en-US" sz="2400">
                <a:latin typeface="Courier New" pitchFamily="49" charset="0"/>
              </a:rPr>
              <a:t>C: array [-5..13] of char</a:t>
            </a:r>
            <a:r>
              <a:rPr lang="ru-RU" sz="2400" b="0">
                <a:latin typeface="Courier New" pitchFamily="49" charset="0"/>
              </a:rPr>
              <a:t>;</a:t>
            </a:r>
          </a:p>
        </p:txBody>
      </p:sp>
      <p:sp>
        <p:nvSpPr>
          <p:cNvPr id="352263" name="Rectangle 7"/>
          <p:cNvSpPr>
            <a:spLocks noChangeArrowheads="1"/>
          </p:cNvSpPr>
          <p:nvPr/>
        </p:nvSpPr>
        <p:spPr bwMode="auto">
          <a:xfrm>
            <a:off x="839788" y="4224338"/>
            <a:ext cx="7450137" cy="2209800"/>
          </a:xfrm>
          <a:prstGeom prst="rect">
            <a:avLst/>
          </a:prstGeom>
          <a:ln>
            <a:headEnd/>
            <a:tailEnd type="none" w="lg" len="lg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400" dirty="0" err="1">
                <a:latin typeface="Courier New" pitchFamily="49" charset="0"/>
              </a:rPr>
              <a:t>var</a:t>
            </a:r>
            <a:r>
              <a:rPr lang="en-US" sz="2400" dirty="0">
                <a:latin typeface="Courier New" pitchFamily="49" charset="0"/>
              </a:rPr>
              <a:t> A: array ['A'..'Z'] of real</a:t>
            </a:r>
            <a:r>
              <a:rPr lang="ru-RU" sz="2400" b="0" dirty="0">
                <a:latin typeface="Courier New" pitchFamily="49" charset="0"/>
              </a:rPr>
              <a:t>;</a:t>
            </a:r>
            <a:endParaRPr lang="en-US" sz="2400" b="0" dirty="0">
              <a:latin typeface="Courier New" pitchFamily="49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b="0" dirty="0">
                <a:latin typeface="Courier New" pitchFamily="49" charset="0"/>
              </a:rPr>
              <a:t>    </a:t>
            </a:r>
            <a:r>
              <a:rPr lang="en-US" sz="2400" dirty="0">
                <a:latin typeface="Courier New" pitchFamily="49" charset="0"/>
              </a:rPr>
              <a:t>B: array [False..True] of integer</a:t>
            </a:r>
            <a:r>
              <a:rPr lang="ru-RU" sz="2400" b="0" dirty="0">
                <a:latin typeface="Courier New" pitchFamily="49" charset="0"/>
              </a:rPr>
              <a:t>;</a:t>
            </a:r>
            <a:endParaRPr lang="en-US" sz="2400" b="0" dirty="0">
              <a:latin typeface="Courier New" pitchFamily="49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sz="2400" b="0" dirty="0">
                <a:latin typeface="Courier New" pitchFamily="49" charset="0"/>
              </a:rPr>
              <a:t>...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>
                <a:latin typeface="Courier New" pitchFamily="49" charset="0"/>
              </a:rPr>
              <a:t>   A['C'] := 3.14259*A['B'];</a:t>
            </a:r>
          </a:p>
          <a:p>
            <a:pPr>
              <a:spcBef>
                <a:spcPct val="20000"/>
              </a:spcBef>
              <a:defRPr/>
            </a:pPr>
            <a:r>
              <a:rPr lang="en-US" sz="2400" dirty="0">
                <a:latin typeface="Courier New" pitchFamily="49" charset="0"/>
              </a:rPr>
              <a:t>   B[False] := B[False] + 1;</a:t>
            </a:r>
            <a:endParaRPr lang="ru-RU" sz="2400" dirty="0">
              <a:latin typeface="Courier New" pitchFamily="49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836712"/>
            <a:ext cx="8856984" cy="583264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2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22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52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52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52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22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52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52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52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522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52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52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52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522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522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60" grpId="0" build="p"/>
      <p:bldP spid="352261" grpId="0" build="p" animBg="1"/>
      <p:bldP spid="352262" grpId="0" build="p" animBg="1"/>
      <p:bldP spid="35226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9"/>
          <p:cNvSpPr>
            <a:spLocks noGrp="1"/>
          </p:cNvSpPr>
          <p:nvPr>
            <p:ph type="title"/>
          </p:nvPr>
        </p:nvSpPr>
        <p:spPr>
          <a:xfrm>
            <a:off x="273050" y="254000"/>
            <a:ext cx="8870950" cy="5365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dirty="0" err="1" smtClean="0">
                <a:solidFill>
                  <a:schemeClr val="tx1"/>
                </a:solidFill>
              </a:rPr>
              <a:t>Что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неправильно</a:t>
            </a:r>
            <a:r>
              <a:rPr dirty="0" smtClean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662CD26-7259-45AB-BF0E-FC0BD3E30223}" type="slidenum">
              <a:rPr lang="ru-RU"/>
              <a:pPr/>
              <a:t>6</a:t>
            </a:fld>
            <a:endParaRPr lang="ru-RU"/>
          </a:p>
        </p:txBody>
      </p:sp>
      <p:sp>
        <p:nvSpPr>
          <p:cNvPr id="354308" name="Text Box 4"/>
          <p:cNvSpPr txBox="1">
            <a:spLocks noChangeArrowheads="1"/>
          </p:cNvSpPr>
          <p:nvPr/>
        </p:nvSpPr>
        <p:spPr bwMode="auto">
          <a:xfrm>
            <a:off x="441325" y="973138"/>
            <a:ext cx="8328025" cy="13589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76213" indent="-176213">
              <a:spcBef>
                <a:spcPct val="15000"/>
              </a:spcBef>
              <a:defRPr/>
            </a:pPr>
            <a:r>
              <a:rPr lang="en-US" sz="2400" dirty="0" err="1">
                <a:latin typeface="Courier New" pitchFamily="49" charset="0"/>
              </a:rPr>
              <a:t>var</a:t>
            </a:r>
            <a:r>
              <a:rPr lang="en-US" sz="2400" dirty="0">
                <a:latin typeface="Courier New" pitchFamily="49" charset="0"/>
              </a:rPr>
              <a:t> a: array[10..1] of integer;</a:t>
            </a:r>
          </a:p>
          <a:p>
            <a:pPr marL="176213" indent="-176213"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...</a:t>
            </a:r>
          </a:p>
          <a:p>
            <a:pPr marL="176213" indent="-176213"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A[5] := 4.5;</a:t>
            </a:r>
            <a:endParaRPr lang="ru-RU" sz="2400" dirty="0">
              <a:latin typeface="Courier New" pitchFamily="49" charset="0"/>
            </a:endParaRPr>
          </a:p>
        </p:txBody>
      </p:sp>
      <p:sp>
        <p:nvSpPr>
          <p:cNvPr id="354309" name="AutoShape 5"/>
          <p:cNvSpPr>
            <a:spLocks noChangeArrowheads="1"/>
          </p:cNvSpPr>
          <p:nvPr/>
        </p:nvSpPr>
        <p:spPr bwMode="auto">
          <a:xfrm>
            <a:off x="2786063" y="1023938"/>
            <a:ext cx="1262062" cy="392112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2400">
                <a:latin typeface="Courier New" pitchFamily="49" charset="0"/>
              </a:rPr>
              <a:t>[1..10]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354310" name="Text Box 6"/>
          <p:cNvSpPr txBox="1">
            <a:spLocks noChangeArrowheads="1"/>
          </p:cNvSpPr>
          <p:nvPr/>
        </p:nvSpPr>
        <p:spPr bwMode="auto">
          <a:xfrm>
            <a:off x="430213" y="2562225"/>
            <a:ext cx="8328025" cy="13906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76213" indent="-176213">
              <a:spcBef>
                <a:spcPct val="15000"/>
              </a:spcBef>
              <a:defRPr/>
            </a:pPr>
            <a:r>
              <a:rPr lang="en-US" sz="2400" dirty="0" err="1">
                <a:latin typeface="Courier New" pitchFamily="49" charset="0"/>
              </a:rPr>
              <a:t>var</a:t>
            </a:r>
            <a:r>
              <a:rPr lang="en-US" sz="2400" dirty="0">
                <a:latin typeface="Courier New" pitchFamily="49" charset="0"/>
              </a:rPr>
              <a:t> a: array ['</a:t>
            </a:r>
            <a:r>
              <a:rPr lang="en-US" sz="2400" dirty="0" err="1">
                <a:latin typeface="Courier New" pitchFamily="49" charset="0"/>
              </a:rPr>
              <a:t>z'..'a</a:t>
            </a:r>
            <a:r>
              <a:rPr lang="en-US" sz="2400" dirty="0">
                <a:latin typeface="Courier New" pitchFamily="49" charset="0"/>
              </a:rPr>
              <a:t>'] of integer;</a:t>
            </a:r>
          </a:p>
          <a:p>
            <a:pPr marL="176213" indent="-176213"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...</a:t>
            </a:r>
          </a:p>
          <a:p>
            <a:pPr marL="176213" indent="-176213"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A['B'] := 15;</a:t>
            </a:r>
            <a:endParaRPr lang="ru-RU" sz="2400" dirty="0">
              <a:latin typeface="Courier New" pitchFamily="49" charset="0"/>
            </a:endParaRPr>
          </a:p>
        </p:txBody>
      </p:sp>
      <p:sp>
        <p:nvSpPr>
          <p:cNvPr id="354311" name="AutoShape 7"/>
          <p:cNvSpPr>
            <a:spLocks noChangeArrowheads="1"/>
          </p:cNvSpPr>
          <p:nvPr/>
        </p:nvSpPr>
        <p:spPr bwMode="auto">
          <a:xfrm>
            <a:off x="774700" y="3438525"/>
            <a:ext cx="1262063" cy="392113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2400">
                <a:latin typeface="Courier New" pitchFamily="49" charset="0"/>
              </a:rPr>
              <a:t>A['b']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354312" name="AutoShape 8"/>
          <p:cNvSpPr>
            <a:spLocks noChangeArrowheads="1"/>
          </p:cNvSpPr>
          <p:nvPr/>
        </p:nvSpPr>
        <p:spPr bwMode="auto">
          <a:xfrm>
            <a:off x="2822575" y="2601913"/>
            <a:ext cx="1924050" cy="392112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sz="2400">
                <a:latin typeface="Courier New" pitchFamily="49" charset="0"/>
              </a:rPr>
              <a:t>['a'..'z']</a:t>
            </a:r>
            <a:endParaRPr lang="ru-RU" sz="2400">
              <a:latin typeface="Courier New" pitchFamily="49" charset="0"/>
            </a:endParaRPr>
          </a:p>
        </p:txBody>
      </p:sp>
      <p:sp>
        <p:nvSpPr>
          <p:cNvPr id="354313" name="Text Box 9"/>
          <p:cNvSpPr txBox="1">
            <a:spLocks noChangeArrowheads="1"/>
          </p:cNvSpPr>
          <p:nvPr/>
        </p:nvSpPr>
        <p:spPr bwMode="auto">
          <a:xfrm>
            <a:off x="430213" y="4194175"/>
            <a:ext cx="8328025" cy="13906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176213" indent="-176213">
              <a:spcBef>
                <a:spcPct val="15000"/>
              </a:spcBef>
              <a:defRPr/>
            </a:pPr>
            <a:r>
              <a:rPr lang="en-US" sz="2400" dirty="0" err="1">
                <a:latin typeface="Courier New" pitchFamily="49" charset="0"/>
              </a:rPr>
              <a:t>var</a:t>
            </a:r>
            <a:r>
              <a:rPr lang="en-US" sz="2400" dirty="0">
                <a:latin typeface="Courier New" pitchFamily="49" charset="0"/>
              </a:rPr>
              <a:t> a: array [0..9] of integer;</a:t>
            </a:r>
          </a:p>
          <a:p>
            <a:pPr marL="176213" indent="-176213"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...</a:t>
            </a:r>
          </a:p>
          <a:p>
            <a:pPr marL="176213" indent="-176213">
              <a:spcBef>
                <a:spcPct val="15000"/>
              </a:spcBef>
              <a:defRPr/>
            </a:pPr>
            <a:r>
              <a:rPr lang="en-US" sz="2400" dirty="0">
                <a:latin typeface="Courier New" pitchFamily="49" charset="0"/>
              </a:rPr>
              <a:t>  A[10] := 'X';</a:t>
            </a:r>
            <a:endParaRPr lang="ru-RU" sz="2400" dirty="0">
              <a:latin typeface="Courier New" pitchFamily="49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247775" y="5054600"/>
            <a:ext cx="415925" cy="415925"/>
            <a:chOff x="809" y="3160"/>
            <a:chExt cx="262" cy="262"/>
          </a:xfrm>
        </p:grpSpPr>
        <p:sp>
          <p:nvSpPr>
            <p:cNvPr id="19473" name="Oval 11"/>
            <p:cNvSpPr>
              <a:spLocks noChangeArrowheads="1"/>
            </p:cNvSpPr>
            <p:nvPr/>
          </p:nvSpPr>
          <p:spPr bwMode="auto">
            <a:xfrm>
              <a:off x="809" y="3160"/>
              <a:ext cx="262" cy="26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19474" name="Line 12"/>
            <p:cNvSpPr>
              <a:spLocks noChangeShapeType="1"/>
            </p:cNvSpPr>
            <p:nvPr/>
          </p:nvSpPr>
          <p:spPr bwMode="auto">
            <a:xfrm flipV="1">
              <a:off x="834" y="3213"/>
              <a:ext cx="204" cy="15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595563" y="5054600"/>
            <a:ext cx="415925" cy="415925"/>
            <a:chOff x="809" y="3160"/>
            <a:chExt cx="262" cy="262"/>
          </a:xfrm>
        </p:grpSpPr>
        <p:sp>
          <p:nvSpPr>
            <p:cNvPr id="19471" name="Oval 14"/>
            <p:cNvSpPr>
              <a:spLocks noChangeArrowheads="1"/>
            </p:cNvSpPr>
            <p:nvPr/>
          </p:nvSpPr>
          <p:spPr bwMode="auto">
            <a:xfrm>
              <a:off x="809" y="3160"/>
              <a:ext cx="262" cy="26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19472" name="Line 15"/>
            <p:cNvSpPr>
              <a:spLocks noChangeShapeType="1"/>
            </p:cNvSpPr>
            <p:nvPr/>
          </p:nvSpPr>
          <p:spPr bwMode="auto">
            <a:xfrm flipV="1">
              <a:off x="834" y="3213"/>
              <a:ext cx="204" cy="15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433638" y="1798638"/>
            <a:ext cx="415925" cy="415925"/>
            <a:chOff x="809" y="3160"/>
            <a:chExt cx="262" cy="262"/>
          </a:xfrm>
        </p:grpSpPr>
        <p:sp>
          <p:nvSpPr>
            <p:cNvPr id="19469" name="Oval 18"/>
            <p:cNvSpPr>
              <a:spLocks noChangeArrowheads="1"/>
            </p:cNvSpPr>
            <p:nvPr/>
          </p:nvSpPr>
          <p:spPr bwMode="auto">
            <a:xfrm>
              <a:off x="809" y="3160"/>
              <a:ext cx="262" cy="26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19470" name="Line 19"/>
            <p:cNvSpPr>
              <a:spLocks noChangeShapeType="1"/>
            </p:cNvSpPr>
            <p:nvPr/>
          </p:nvSpPr>
          <p:spPr bwMode="auto">
            <a:xfrm flipV="1">
              <a:off x="834" y="3213"/>
              <a:ext cx="204" cy="15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none" w="lg" len="lg"/>
            </a:ln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179512" y="836712"/>
            <a:ext cx="8856984" cy="5832648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4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4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54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54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08" grpId="0" animBg="1"/>
      <p:bldP spid="354309" grpId="0" animBg="1"/>
      <p:bldP spid="354310" grpId="0" animBg="1"/>
      <p:bldP spid="354311" grpId="0" animBg="1"/>
      <p:bldP spid="354312" grpId="0" animBg="1"/>
      <p:bldP spid="3543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Ввод элементов массива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1003300" y="765175"/>
            <a:ext cx="8140700" cy="58695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ts val="20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chemeClr val="bg1"/>
                </a:solidFill>
              </a:rPr>
              <a:t>Заполнение массивов</a:t>
            </a: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066800" y="1600200"/>
            <a:ext cx="7772400" cy="255111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2000"/>
              </a:spcBef>
              <a:buClr>
                <a:srgbClr val="FF9900"/>
              </a:buClr>
              <a:buFont typeface="Arial" panose="020B0604020202020204" pitchFamily="34" charset="0"/>
              <a:buChar char="-"/>
            </a:pPr>
            <a:r>
              <a:rPr lang="ru-RU" altLang="ru-RU" sz="3200" b="1" dirty="0">
                <a:solidFill>
                  <a:schemeClr val="tx1"/>
                </a:solidFill>
              </a:rPr>
              <a:t> с клавиатуры;</a:t>
            </a:r>
          </a:p>
          <a:p>
            <a:pPr>
              <a:spcBef>
                <a:spcPts val="2000"/>
              </a:spcBef>
              <a:buClr>
                <a:srgbClr val="FF9900"/>
              </a:buClr>
              <a:buFont typeface="Arial" panose="020B0604020202020204" pitchFamily="34" charset="0"/>
              <a:buChar char="-"/>
            </a:pPr>
            <a:r>
              <a:rPr lang="ru-RU" altLang="ru-RU" sz="3200" b="1" dirty="0">
                <a:solidFill>
                  <a:schemeClr val="tx1"/>
                </a:solidFill>
              </a:rPr>
              <a:t> с помощью датчика случайных чисел;</a:t>
            </a:r>
          </a:p>
          <a:p>
            <a:pPr>
              <a:spcBef>
                <a:spcPts val="2000"/>
              </a:spcBef>
              <a:buClr>
                <a:srgbClr val="FF9900"/>
              </a:buClr>
              <a:buFont typeface="Arial" panose="020B0604020202020204" pitchFamily="34" charset="0"/>
              <a:buChar char="-"/>
            </a:pPr>
            <a:r>
              <a:rPr lang="ru-RU" altLang="ru-RU" sz="3200" b="1" dirty="0">
                <a:solidFill>
                  <a:schemeClr val="tx1"/>
                </a:solidFill>
              </a:rPr>
              <a:t> с помощью формулы.</a:t>
            </a:r>
          </a:p>
        </p:txBody>
      </p:sp>
    </p:spTree>
    <p:extLst>
      <p:ext uri="{BB962C8B-B14F-4D97-AF65-F5344CB8AC3E}">
        <p14:creationId xmlns="" xmlns:p14="http://schemas.microsoft.com/office/powerpoint/2010/main" val="33114562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251520" y="195016"/>
            <a:ext cx="8587680" cy="58695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ts val="2000"/>
              </a:spcBef>
            </a:pPr>
            <a:r>
              <a:rPr lang="ru-RU" altLang="ru-RU" sz="3200" b="1" dirty="0">
                <a:solidFill>
                  <a:schemeClr val="bg1"/>
                </a:solidFill>
              </a:rPr>
              <a:t>Заполнение </a:t>
            </a:r>
            <a:r>
              <a:rPr lang="ru-RU" altLang="ru-RU" sz="3200" b="1" dirty="0" smtClean="0">
                <a:solidFill>
                  <a:schemeClr val="bg1"/>
                </a:solidFill>
              </a:rPr>
              <a:t>массивов</a:t>
            </a:r>
            <a:r>
              <a:rPr lang="en-US" altLang="ru-RU" sz="3200" b="1" dirty="0" smtClean="0">
                <a:solidFill>
                  <a:schemeClr val="bg1"/>
                </a:solidFill>
              </a:rPr>
              <a:t>  </a:t>
            </a:r>
            <a:r>
              <a:rPr lang="ru-RU" altLang="ru-RU" sz="3200" b="1" dirty="0">
                <a:solidFill>
                  <a:schemeClr val="bg1"/>
                </a:solidFill>
              </a:rPr>
              <a:t>с </a:t>
            </a:r>
            <a:r>
              <a:rPr lang="ru-RU" altLang="ru-RU" sz="3200" b="1" dirty="0" smtClean="0">
                <a:solidFill>
                  <a:schemeClr val="bg1"/>
                </a:solidFill>
              </a:rPr>
              <a:t>клавиатуры</a:t>
            </a:r>
            <a:endParaRPr lang="ru-RU" altLang="ru-RU" sz="3200" b="1" dirty="0">
              <a:solidFill>
                <a:schemeClr val="bg1"/>
              </a:solidFill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995363" y="1295400"/>
            <a:ext cx="6816725" cy="4572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ts val="1500"/>
              </a:spcBef>
              <a:buClrTx/>
              <a:buFontTx/>
              <a:buNone/>
            </a:pPr>
            <a:r>
              <a:rPr lang="ru-RU" altLang="ru-RU" sz="2400" b="1" u="sng" dirty="0">
                <a:solidFill>
                  <a:schemeClr val="accent2"/>
                </a:solidFill>
              </a:rPr>
              <a:t>Пример </a:t>
            </a:r>
            <a:r>
              <a:rPr lang="ru-RU" altLang="ru-RU" sz="2400" b="1" dirty="0">
                <a:solidFill>
                  <a:schemeClr val="accent2"/>
                </a:solidFill>
              </a:rPr>
              <a:t> Заполнить массив А с клавиатуры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187450" y="2420938"/>
            <a:ext cx="4464050" cy="224895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  <a:buClrTx/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for i:=1 to </a:t>
            </a:r>
            <a:r>
              <a:rPr lang="ru-RU" altLang="ru-RU" sz="2400" b="1" dirty="0" smtClean="0">
                <a:latin typeface="Courier New" panose="02070309020205020404" pitchFamily="49" charset="0"/>
              </a:rPr>
              <a:t>10</a:t>
            </a:r>
            <a:r>
              <a:rPr lang="en-US" altLang="ru-RU" sz="2400" b="1" dirty="0" smtClean="0">
                <a:latin typeface="Courier New" panose="02070309020205020404" pitchFamily="49" charset="0"/>
              </a:rPr>
              <a:t> </a:t>
            </a:r>
            <a:r>
              <a:rPr lang="en-US" altLang="ru-RU" sz="2400" b="1" dirty="0">
                <a:latin typeface="Courier New" panose="02070309020205020404" pitchFamily="49" charset="0"/>
              </a:rPr>
              <a:t>do </a:t>
            </a:r>
          </a:p>
          <a:p>
            <a:pPr>
              <a:spcBef>
                <a:spcPts val="600"/>
              </a:spcBef>
              <a:buClrTx/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begin</a:t>
            </a:r>
          </a:p>
          <a:p>
            <a:pPr>
              <a:spcBef>
                <a:spcPts val="600"/>
              </a:spcBef>
              <a:buClrTx/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write('a[', 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i</a:t>
            </a:r>
            <a:r>
              <a:rPr lang="en-US" altLang="ru-RU" sz="2400" b="1" dirty="0">
                <a:latin typeface="Courier New" panose="02070309020205020404" pitchFamily="49" charset="0"/>
              </a:rPr>
              <a:t>, ']=');</a:t>
            </a:r>
          </a:p>
          <a:p>
            <a:pPr>
              <a:spcBef>
                <a:spcPts val="600"/>
              </a:spcBef>
              <a:buClrTx/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  read ( a[</a:t>
            </a:r>
            <a:r>
              <a:rPr lang="en-US" altLang="ru-RU" sz="2400" b="1" dirty="0" err="1">
                <a:latin typeface="Courier New" panose="02070309020205020404" pitchFamily="49" charset="0"/>
              </a:rPr>
              <a:t>i</a:t>
            </a:r>
            <a:r>
              <a:rPr lang="en-US" altLang="ru-RU" sz="2400" b="1" dirty="0">
                <a:latin typeface="Courier New" panose="02070309020205020404" pitchFamily="49" charset="0"/>
              </a:rPr>
              <a:t>] );</a:t>
            </a:r>
          </a:p>
          <a:p>
            <a:pPr>
              <a:spcBef>
                <a:spcPts val="600"/>
              </a:spcBef>
              <a:buClrTx/>
              <a:buFontTx/>
              <a:buNone/>
            </a:pPr>
            <a:r>
              <a:rPr lang="en-US" altLang="ru-RU" sz="2400" b="1" dirty="0">
                <a:latin typeface="Courier New" panose="02070309020205020404" pitchFamily="49" charset="0"/>
              </a:rPr>
              <a:t>end;</a:t>
            </a:r>
          </a:p>
        </p:txBody>
      </p:sp>
    </p:spTree>
    <p:extLst>
      <p:ext uri="{BB962C8B-B14F-4D97-AF65-F5344CB8AC3E}">
        <p14:creationId xmlns="" xmlns:p14="http://schemas.microsoft.com/office/powerpoint/2010/main" val="4785708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2642</Words>
  <Application>Microsoft Office PowerPoint</Application>
  <PresentationFormat>Экран (4:3)</PresentationFormat>
  <Paragraphs>704</Paragraphs>
  <Slides>46</Slides>
  <Notes>30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Одномерные массивы в Паскале. Сортировка массива. Работа с массивами.</vt:lpstr>
      <vt:lpstr>Массивы</vt:lpstr>
      <vt:lpstr>Массивы</vt:lpstr>
      <vt:lpstr>Объявление массивов</vt:lpstr>
      <vt:lpstr>Объявление массивов</vt:lpstr>
      <vt:lpstr>Что неправильно?</vt:lpstr>
      <vt:lpstr>Ввод элементов массива</vt:lpstr>
      <vt:lpstr>Слайд 8</vt:lpstr>
      <vt:lpstr>Слайд 9</vt:lpstr>
      <vt:lpstr>Слайд 10</vt:lpstr>
      <vt:lpstr>Слайд 11</vt:lpstr>
      <vt:lpstr>Действия с элементами массива</vt:lpstr>
      <vt:lpstr>Подсчет элементов</vt:lpstr>
      <vt:lpstr>Подсчет элементов</vt:lpstr>
      <vt:lpstr>Подсчет элементов</vt:lpstr>
      <vt:lpstr>Слайд 16</vt:lpstr>
      <vt:lpstr>Поиск элемента, равного X</vt:lpstr>
      <vt:lpstr>Поиск элемента в массиве</vt:lpstr>
      <vt:lpstr>Задачи обработки массивов</vt:lpstr>
      <vt:lpstr>Случайные числа на компьютере</vt:lpstr>
      <vt:lpstr>Генератор случайных чисел в Паскале</vt:lpstr>
      <vt:lpstr>1. Заполнение массива случайными числами</vt:lpstr>
      <vt:lpstr>2. Подсчет элементов</vt:lpstr>
      <vt:lpstr>Подсчет элементов</vt:lpstr>
      <vt:lpstr>Подсчет элементов</vt:lpstr>
      <vt:lpstr>3. Сумма выбранных элементов</vt:lpstr>
      <vt:lpstr>Сумма выбранных элементов</vt:lpstr>
      <vt:lpstr>Сумма выбранных элементов</vt:lpstr>
      <vt:lpstr>4. Поиск в массиве</vt:lpstr>
      <vt:lpstr>Поиск элемента, равного X</vt:lpstr>
      <vt:lpstr>Поиск элемента в массиве</vt:lpstr>
      <vt:lpstr>5. Реверс массива</vt:lpstr>
      <vt:lpstr>Как переставить элементы?</vt:lpstr>
      <vt:lpstr>Программа</vt:lpstr>
      <vt:lpstr>6. Циклический сдвиг</vt:lpstr>
      <vt:lpstr>Программа</vt:lpstr>
      <vt:lpstr>7. Выбор нужных элементов</vt:lpstr>
      <vt:lpstr>Выбор нужных элементов</vt:lpstr>
      <vt:lpstr>8. Вывод полученного массива B?</vt:lpstr>
      <vt:lpstr>Компьютерный практикум</vt:lpstr>
      <vt:lpstr>Генератор случайных чисел в Паскале</vt:lpstr>
      <vt:lpstr>Заполнение массива случайными числами</vt:lpstr>
      <vt:lpstr>Практикум: максимум/минимум</vt:lpstr>
      <vt:lpstr>Практикум: суммы, прозведения…</vt:lpstr>
      <vt:lpstr>Практикум: подсчёт элементов массива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Массивы</dc:title>
  <dc:creator>Admin-PC</dc:creator>
  <cp:lastModifiedBy>lenova</cp:lastModifiedBy>
  <cp:revision>31</cp:revision>
  <cp:lastPrinted>2019-10-05T11:35:04Z</cp:lastPrinted>
  <dcterms:modified xsi:type="dcterms:W3CDTF">2020-12-29T06:51:46Z</dcterms:modified>
</cp:coreProperties>
</file>