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94"/>
    <p:restoredTop sz="94678"/>
  </p:normalViewPr>
  <p:slideViewPr>
    <p:cSldViewPr>
      <p:cViewPr varScale="1">
        <p:scale>
          <a:sx n="82" d="100"/>
          <a:sy n="82" d="100"/>
        </p:scale>
        <p:origin x="1740" y="9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AD0D73A0-8E11-4385-988B-0268A14503E4}" type="datetime1">
              <a:rPr lang="ru-RU"/>
              <a:pPr lvl="0">
                <a:defRPr/>
              </a:pPr>
              <a:t>18.01.2021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D23A5B49-FE1F-499C-8E78-AF25CFF737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5B49-FE1F-499C-8E78-AF25CFF73768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62F87-D2EB-4798-AED9-1BCCF8AD55AD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0CF71-8E12-44B2-81AB-34FCEC4801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%20001_sd__mp3cut.foxcom.su_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10_sd_mp3cut.foxcom.su_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11_sd_mp3cut.foxcom.su_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jpeg"/><Relationship Id="rId7" Type="http://schemas.openxmlformats.org/officeDocument/2006/relationships/image" Target="../media/image28.jpeg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102;&#1085;&#1099;&#1081;%20&#1076;&#1088;&#1091;&#1075;.mp3" TargetMode="External"/><Relationship Id="rId6" Type="http://schemas.openxmlformats.org/officeDocument/2006/relationships/image" Target="../media/image27.jpeg"/><Relationship Id="rId11" Type="http://schemas.openxmlformats.org/officeDocument/2006/relationships/image" Target="../media/image4.png"/><Relationship Id="rId5" Type="http://schemas.openxmlformats.org/officeDocument/2006/relationships/image" Target="../media/image26.jpeg"/><Relationship Id="rId10" Type="http://schemas.openxmlformats.org/officeDocument/2006/relationships/image" Target="../media/image30.jpe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3.jpeg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.jpeg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12_sd_mp3cut.foxcom.su_.mp3" TargetMode="Externa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38.png"/><Relationship Id="rId4" Type="http://schemas.openxmlformats.org/officeDocument/2006/relationships/image" Target="../media/image34.jpeg"/><Relationship Id="rId9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.jpeg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13_sd_mp3cut.foxcom.su_.mp3" TargetMode="Externa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10" Type="http://schemas.openxmlformats.org/officeDocument/2006/relationships/image" Target="../media/image43.png"/><Relationship Id="rId4" Type="http://schemas.openxmlformats.org/officeDocument/2006/relationships/image" Target="../media/image39.gif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.jpeg"/><Relationship Id="rId7" Type="http://schemas.openxmlformats.org/officeDocument/2006/relationships/image" Target="../media/image47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14_sd_mp3cut.foxcom.su_.mp3" TargetMode="External"/><Relationship Id="rId6" Type="http://schemas.openxmlformats.org/officeDocument/2006/relationships/image" Target="../media/image46.gif"/><Relationship Id="rId5" Type="http://schemas.openxmlformats.org/officeDocument/2006/relationships/image" Target="../media/image45.jpeg"/><Relationship Id="rId10" Type="http://schemas.openxmlformats.org/officeDocument/2006/relationships/image" Target="../media/image48.png"/><Relationship Id="rId4" Type="http://schemas.openxmlformats.org/officeDocument/2006/relationships/image" Target="../media/image44.jpeg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.jpeg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15_sd_mp3cut.foxcom.su_.mp3" TargetMode="Externa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3.png"/><Relationship Id="rId4" Type="http://schemas.openxmlformats.org/officeDocument/2006/relationships/image" Target="../media/image49.jpeg"/><Relationship Id="rId9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.jpeg"/><Relationship Id="rId7" Type="http://schemas.openxmlformats.org/officeDocument/2006/relationships/image" Target="../media/image5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16_sd_mp3cut.foxcom.su_.mp3" TargetMode="Externa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58.png"/><Relationship Id="rId4" Type="http://schemas.openxmlformats.org/officeDocument/2006/relationships/image" Target="../media/image54.jpeg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%20002_sd_mp3cut.foxcom.su_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17_sd_mp3cut.foxcom.su_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59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pn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png"/><Relationship Id="rId9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6.pn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32.jpeg"/><Relationship Id="rId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3.jpeg"/><Relationship Id="rId7" Type="http://schemas.openxmlformats.org/officeDocument/2006/relationships/image" Target="../media/image6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13" Type="http://schemas.openxmlformats.org/officeDocument/2006/relationships/image" Target="../media/image88.png"/><Relationship Id="rId18" Type="http://schemas.openxmlformats.org/officeDocument/2006/relationships/image" Target="../media/image90.jpeg"/><Relationship Id="rId26" Type="http://schemas.openxmlformats.org/officeDocument/2006/relationships/image" Target="../media/image94.png"/><Relationship Id="rId3" Type="http://schemas.openxmlformats.org/officeDocument/2006/relationships/slideLayout" Target="../slideLayouts/slideLayout2.xml"/><Relationship Id="rId21" Type="http://schemas.openxmlformats.org/officeDocument/2006/relationships/slide" Target="slide6.xml"/><Relationship Id="rId7" Type="http://schemas.openxmlformats.org/officeDocument/2006/relationships/image" Target="../media/image82.jpeg"/><Relationship Id="rId12" Type="http://schemas.openxmlformats.org/officeDocument/2006/relationships/image" Target="../media/image87.jpeg"/><Relationship Id="rId17" Type="http://schemas.openxmlformats.org/officeDocument/2006/relationships/slide" Target="slide7.xml"/><Relationship Id="rId25" Type="http://schemas.openxmlformats.org/officeDocument/2006/relationships/image" Target="../media/image93.png"/><Relationship Id="rId2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19_sd_mp3cut.foxcom.su_.mp3" TargetMode="External"/><Relationship Id="rId16" Type="http://schemas.openxmlformats.org/officeDocument/2006/relationships/image" Target="../media/image32.jpeg"/><Relationship Id="rId20" Type="http://schemas.openxmlformats.org/officeDocument/2006/relationships/image" Target="../media/image91.jpeg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18_sd_mp3cut.foxcom.su_.mp3" TargetMode="External"/><Relationship Id="rId6" Type="http://schemas.openxmlformats.org/officeDocument/2006/relationships/image" Target="../media/image81.jpeg"/><Relationship Id="rId11" Type="http://schemas.openxmlformats.org/officeDocument/2006/relationships/image" Target="../media/image86.png"/><Relationship Id="rId24" Type="http://schemas.openxmlformats.org/officeDocument/2006/relationships/image" Target="../media/image4.png"/><Relationship Id="rId5" Type="http://schemas.openxmlformats.org/officeDocument/2006/relationships/image" Target="../media/image80.jpeg"/><Relationship Id="rId15" Type="http://schemas.openxmlformats.org/officeDocument/2006/relationships/slide" Target="slide10.xml"/><Relationship Id="rId23" Type="http://schemas.openxmlformats.org/officeDocument/2006/relationships/slide" Target="slide8.xml"/><Relationship Id="rId10" Type="http://schemas.openxmlformats.org/officeDocument/2006/relationships/image" Target="../media/image85.jpeg"/><Relationship Id="rId19" Type="http://schemas.openxmlformats.org/officeDocument/2006/relationships/slide" Target="slide9.xml"/><Relationship Id="rId4" Type="http://schemas.openxmlformats.org/officeDocument/2006/relationships/image" Target="../media/image1.jpeg"/><Relationship Id="rId9" Type="http://schemas.openxmlformats.org/officeDocument/2006/relationships/image" Target="../media/image84.jpeg"/><Relationship Id="rId14" Type="http://schemas.openxmlformats.org/officeDocument/2006/relationships/image" Target="../media/image89.png"/><Relationship Id="rId22" Type="http://schemas.openxmlformats.org/officeDocument/2006/relationships/image" Target="../media/image9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20_sd_mp3cut.foxcom.su_.mp3" TargetMode="External"/><Relationship Id="rId6" Type="http://schemas.openxmlformats.org/officeDocument/2006/relationships/image" Target="../media/image79.pn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hyperlink" Target="http://d1.endata.cx/data/games/29519/48_4.gif" TargetMode="External"/><Relationship Id="rId18" Type="http://schemas.openxmlformats.org/officeDocument/2006/relationships/hyperlink" Target="http://stendk.com/images/1071.jpg" TargetMode="External"/><Relationship Id="rId26" Type="http://schemas.openxmlformats.org/officeDocument/2006/relationships/hyperlink" Target="http://shtrafinovyegibdd.ru/wp-content/uploads/2014/01/10-01-2014-21-56-30-6.jpg" TargetMode="External"/><Relationship Id="rId21" Type="http://schemas.openxmlformats.org/officeDocument/2006/relationships/hyperlink" Target="http://yk-news.kz/sites/default/files/photo_in_news/ostorozhno,%20deti.jpg" TargetMode="External"/><Relationship Id="rId34" Type="http://schemas.openxmlformats.org/officeDocument/2006/relationships/hyperlink" Target="http://klass-servis73.ru/c2066-6.jpg" TargetMode="External"/><Relationship Id="rId7" Type="http://schemas.openxmlformats.org/officeDocument/2006/relationships/hyperlink" Target="http://stendk.com/images/1074.jpg" TargetMode="External"/><Relationship Id="rId12" Type="http://schemas.openxmlformats.org/officeDocument/2006/relationships/hyperlink" Target="http://eastbook.eu/wp-content/uploads/2013/01/Znak-dorogwy-nakaz-skr&#281;tu-w-prawo-lub-lewo1.jpg" TargetMode="External"/><Relationship Id="rId17" Type="http://schemas.openxmlformats.org/officeDocument/2006/relationships/hyperlink" Target="http://stendk.com/images/1010.jpg" TargetMode="External"/><Relationship Id="rId25" Type="http://schemas.openxmlformats.org/officeDocument/2006/relationships/hyperlink" Target="http://electro-rating.ru/images/books/big_88796.jpg" TargetMode="External"/><Relationship Id="rId33" Type="http://schemas.openxmlformats.org/officeDocument/2006/relationships/hyperlink" Target="http://klass-servis73.ru/c2066-5.jpg" TargetMode="External"/><Relationship Id="rId38" Type="http://schemas.openxmlformats.org/officeDocument/2006/relationships/hyperlink" Target="http://s47.radikal.ru/i117/1106/56/776fb076f607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sarreg.ru/uploads/posts/2013-03/1363334860_5.35.1_b.gif" TargetMode="External"/><Relationship Id="rId20" Type="http://schemas.openxmlformats.org/officeDocument/2006/relationships/hyperlink" Target="http://stendk.com/images/1037.jpg" TargetMode="External"/><Relationship Id="rId29" Type="http://schemas.openxmlformats.org/officeDocument/2006/relationships/hyperlink" Target="http://32.r.photoshare.ru/00322/0031406c14c730505f1809a9a0b2b6d1850f97c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emdor.ru/files/products/skolzkaya_doroga.180x180.jpg?e0ee32ccac74a918774fc176aa8b0285" TargetMode="External"/><Relationship Id="rId11" Type="http://schemas.openxmlformats.org/officeDocument/2006/relationships/hyperlink" Target="http://portua.net/cars/files/2012/06/image14.png" TargetMode="External"/><Relationship Id="rId24" Type="http://schemas.openxmlformats.org/officeDocument/2006/relationships/hyperlink" Target="http://auto.rin.ru/img/2094.jpg" TargetMode="External"/><Relationship Id="rId32" Type="http://schemas.openxmlformats.org/officeDocument/2006/relationships/hyperlink" Target="http://klass-servis73.ru/c2066-4.jpg" TargetMode="External"/><Relationship Id="rId37" Type="http://schemas.openxmlformats.org/officeDocument/2006/relationships/hyperlink" Target="http://thumbs.dreamstime.com/x/3d-traffic-light-7785864.jpg" TargetMode="External"/><Relationship Id="rId5" Type="http://schemas.openxmlformats.org/officeDocument/2006/relationships/hyperlink" Target="http://peredaemprivet.ru/uploads/istorija-informacionnojj-teorii/foto/3.gif" TargetMode="External"/><Relationship Id="rId15" Type="http://schemas.openxmlformats.org/officeDocument/2006/relationships/hyperlink" Target="http://pddua.com/r/r/106FCDAA-2B6E-446B-9A44-722597AC2BB7/6.7_b.gif" TargetMode="External"/><Relationship Id="rId23" Type="http://schemas.openxmlformats.org/officeDocument/2006/relationships/hyperlink" Target="http://forum.tomsk.ru/attaches/1437674/29105792/13591327777963.gif" TargetMode="External"/><Relationship Id="rId28" Type="http://schemas.openxmlformats.org/officeDocument/2006/relationships/hyperlink" Target="http://auto.ur.ru/img/books_ill/1001917530.jpg" TargetMode="External"/><Relationship Id="rId36" Type="http://schemas.openxmlformats.org/officeDocument/2006/relationships/hyperlink" Target="http://i.smotra.ru/data/img/users_imgs/56077/sm_users_img-236341.jpg" TargetMode="External"/><Relationship Id="rId10" Type="http://schemas.openxmlformats.org/officeDocument/2006/relationships/hyperlink" Target="http://www.remdor.ru/files/products/dvizheniye_zapresheno.180x180.jpg?a92251236517b868a528a765feca0bee" TargetMode="External"/><Relationship Id="rId19" Type="http://schemas.openxmlformats.org/officeDocument/2006/relationships/hyperlink" Target="http://www.volynnews.com/files/news/2013/11-18/51010-1u.jpg" TargetMode="External"/><Relationship Id="rId31" Type="http://schemas.openxmlformats.org/officeDocument/2006/relationships/hyperlink" Target="http://klass-servis73.ru/c2066-3.jpg" TargetMode="External"/><Relationship Id="rId4" Type="http://schemas.openxmlformats.org/officeDocument/2006/relationships/hyperlink" Target="http://forum.forumok.ru/index.php?act=Print&amp;client=printer&amp;f=67&amp;t=2153" TargetMode="External"/><Relationship Id="rId9" Type="http://schemas.openxmlformats.org/officeDocument/2006/relationships/hyperlink" Target="http://spb.spokoino.ru/i/signs/large/1.12.2.jpg" TargetMode="External"/><Relationship Id="rId14" Type="http://schemas.openxmlformats.org/officeDocument/2006/relationships/hyperlink" Target="http://akpspb.ru/files/images/7_11.jpg" TargetMode="External"/><Relationship Id="rId22" Type="http://schemas.openxmlformats.org/officeDocument/2006/relationships/hyperlink" Target="http://media.nn.ru/data/forum/images/2013-06/68280135-parkovka.gif" TargetMode="External"/><Relationship Id="rId27" Type="http://schemas.openxmlformats.org/officeDocument/2006/relationships/hyperlink" Target="http://forum.zarulem.ws/uploads/201309/post-45095-1378477142.jpg" TargetMode="External"/><Relationship Id="rId30" Type="http://schemas.openxmlformats.org/officeDocument/2006/relationships/hyperlink" Target="http://klass-servis73.ru/c2066-2.jpg" TargetMode="External"/><Relationship Id="rId35" Type="http://schemas.openxmlformats.org/officeDocument/2006/relationships/hyperlink" Target="http://klass-servis73.ru/c2066-7.jpg" TargetMode="External"/><Relationship Id="rId8" Type="http://schemas.openxmlformats.org/officeDocument/2006/relationships/hyperlink" Target="http://s016.radikal.ru/i335/1106/be/c65c8ddfe03c.jpg" TargetMode="External"/><Relationship Id="rId3" Type="http://schemas.openxmlformats.org/officeDocument/2006/relationships/hyperlink" Target="http://2berega.spb.ru/user/Polikarpowa/file/771463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03_sd_mp3cut.foxcom.su_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04_sd_mp3cut.foxcom.su_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05_sd_mp3cut.foxcom.su_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06_sd_mp3cut.foxcom.su_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07_sd_mp3cut.foxcom.su_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08_sd_mp3cut.foxcom.su_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TAR\Desktop\&#1050;&#1086;&#1085;&#1082;&#1091;&#1088;&#1089;%20&#1087;&#1086;%20&#1055;&#1044;&#1044;%202018&#1075;\&#1050;&#1072;&#1088;&#1090;&#1072;&#1096;&#1086;&#1074;&#1072;%20&#1053;.&#1040;.%20&#1048;&#1040;%20&#1080;&#1075;&#1088;&#1072;%20&#1087;&#1086;%20&#1055;&#1044;&#1044;\&#1043;&#1086;&#1083;&#1086;&#1089;-009_sd_mp3cut.foxcom.su_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03848" y="404664"/>
            <a:ext cx="5143536" cy="1736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</a:rPr>
              <a:t>«В гостях у </a:t>
            </a:r>
          </a:p>
          <a:p>
            <a:pPr algn="ctr">
              <a:defRPr/>
            </a:pPr>
            <a:r>
              <a:rPr lang="ru-RU" sz="5400" b="1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</a:rPr>
              <a:t>Свето</a:t>
            </a:r>
            <a:r>
              <a:rPr lang="ru-RU" sz="5400" b="1">
                <a:solidFill>
                  <a:srgbClr val="C89800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</a:rPr>
              <a:t>фор</a:t>
            </a:r>
            <a:r>
              <a:rPr lang="ru-RU" sz="5400" b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</a:rPr>
              <a:t>чика</a:t>
            </a:r>
            <a:r>
              <a:rPr lang="ru-RU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</a:rPr>
              <a:t>»</a:t>
            </a:r>
          </a:p>
        </p:txBody>
      </p:sp>
      <p:pic>
        <p:nvPicPr>
          <p:cNvPr id="7" name="Picture 16" descr="http://www.playcast.ru/uploads/2014/10/26/10358087.png"/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714348" y="571480"/>
            <a:ext cx="2721177" cy="4732482"/>
          </a:xfrm>
          <a:prstGeom prst="rect">
            <a:avLst/>
          </a:prstGeom>
          <a:noFill/>
        </p:spPr>
      </p:pic>
      <p:pic>
        <p:nvPicPr>
          <p:cNvPr id="8" name="Picture 12" descr="http://dou48.krasnoturinsk.org/images/news/actions/%D0%A3%D0%B2%D0%B0%D0%B6%D0%B0%D0%B9%D1%82%D0%B5_%D1%81%D0%B2%D0%B5%D1%82%D0%BE%D1%84%D0%BE%D1%80/%D0%B3%D0%BD%D0%B5%D0%BE%D1%80.png"/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357422" y="1785926"/>
            <a:ext cx="6200775" cy="3676651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>
          <a:xfrm>
            <a:off x="2613660" y="2506980"/>
            <a:ext cx="4831080" cy="1015365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2000" b="1" i="0" u="none" strike="noStrike" cap="none" normalizeH="0" baseline="0">
                <a:solidFill>
                  <a:srgbClr val="0000CC"/>
                </a:solidFill>
                <a:effectLst/>
                <a:ea typeface="Calibri"/>
                <a:cs typeface="Times New Roman"/>
              </a:rPr>
              <a:t>Интерактивная игра </a:t>
            </a:r>
          </a:p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>
                <a:solidFill>
                  <a:srgbClr val="0000CC"/>
                </a:solidFill>
                <a:ea typeface="Calibri"/>
                <a:cs typeface="Times New Roman"/>
              </a:rPr>
              <a:t>для детей </a:t>
            </a:r>
            <a:r>
              <a:rPr lang="ru-RU" altLang="en-US" sz="2000" b="1">
                <a:solidFill>
                  <a:srgbClr val="0000CC"/>
                </a:solidFill>
                <a:ea typeface="Calibri"/>
                <a:cs typeface="Times New Roman"/>
              </a:rPr>
              <a:t>младшего школьного</a:t>
            </a:r>
            <a:r>
              <a:rPr lang="ru-RU" sz="2000" b="1">
                <a:solidFill>
                  <a:srgbClr val="0000CC"/>
                </a:solidFill>
                <a:ea typeface="Calibri"/>
                <a:cs typeface="Times New Roman"/>
              </a:rPr>
              <a:t> возраста</a:t>
            </a:r>
          </a:p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2000" b="1" i="0" u="none" strike="noStrike" cap="none" normalizeH="0" baseline="0">
                <a:solidFill>
                  <a:srgbClr val="0000CC"/>
                </a:solidFill>
                <a:effectLst/>
                <a:ea typeface="Calibri"/>
                <a:cs typeface="Times New Roman"/>
              </a:rPr>
              <a:t>по </a:t>
            </a:r>
            <a:r>
              <a:rPr lang="ru-RU" altLang="en-US" sz="2000" b="1">
                <a:solidFill>
                  <a:srgbClr val="0000CC"/>
                </a:solidFill>
                <a:ea typeface="Calibri"/>
                <a:cs typeface="Times New Roman"/>
              </a:rPr>
              <a:t>ПДД</a:t>
            </a:r>
          </a:p>
        </p:txBody>
      </p:sp>
      <p:pic>
        <p:nvPicPr>
          <p:cNvPr id="10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2A74DF">
                  <a:alpha val="9410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668344" y="5576781"/>
            <a:ext cx="1223244" cy="1020869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1" name="Прямоугольник 10"/>
          <p:cNvSpPr/>
          <p:nvPr/>
        </p:nvSpPr>
        <p:spPr>
          <a:xfrm>
            <a:off x="1115614" y="5229200"/>
            <a:ext cx="66247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800000"/>
                </a:solidFill>
              </a:rPr>
              <a:t>«МОЙ БЕЗОПАСНЫЙ МИР»</a:t>
            </a:r>
            <a:endParaRPr lang="en-US" altLang="ru-RU" sz="2000" b="1" dirty="0">
              <a:solidFill>
                <a:srgbClr val="800000"/>
              </a:solidFill>
            </a:endParaRPr>
          </a:p>
        </p:txBody>
      </p:sp>
      <p:pic>
        <p:nvPicPr>
          <p:cNvPr id="18" name="Голос 001_sd_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 rotWithShape="1"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4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744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1" descr="C:\Users\Алёнушка\Saved Games\Desktop\393_html_2091a63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692696"/>
            <a:ext cx="4106586" cy="532859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620688"/>
            <a:ext cx="7560840" cy="56323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</a:rPr>
              <a:t>    Командуя жезлом, </a:t>
            </a:r>
          </a:p>
          <a:p>
            <a:pPr algn="ctr"/>
            <a:r>
              <a:rPr lang="ru-RU" sz="4000" b="1" dirty="0" smtClean="0">
                <a:solidFill>
                  <a:srgbClr val="006600"/>
                </a:solidFill>
              </a:rPr>
              <a:t>   Он всех направляет,</a:t>
            </a:r>
          </a:p>
          <a:p>
            <a:pPr algn="ctr"/>
            <a:r>
              <a:rPr lang="ru-RU" sz="4000" b="1" dirty="0" smtClean="0">
                <a:solidFill>
                  <a:srgbClr val="006600"/>
                </a:solidFill>
              </a:rPr>
              <a:t>      И всем перекрёстком – </a:t>
            </a:r>
          </a:p>
          <a:p>
            <a:pPr algn="ctr"/>
            <a:r>
              <a:rPr lang="ru-RU" sz="4000" b="1" dirty="0" smtClean="0">
                <a:solidFill>
                  <a:srgbClr val="006600"/>
                </a:solidFill>
              </a:rPr>
              <a:t>Один управляет.</a:t>
            </a:r>
            <a:br>
              <a:rPr lang="ru-RU" sz="4000" b="1" dirty="0" smtClean="0">
                <a:solidFill>
                  <a:srgbClr val="006600"/>
                </a:solidFill>
              </a:rPr>
            </a:br>
            <a:r>
              <a:rPr lang="ru-RU" sz="4000" b="1" dirty="0" smtClean="0">
                <a:solidFill>
                  <a:srgbClr val="006600"/>
                </a:solidFill>
              </a:rPr>
              <a:t>    Он словно волшебник, </a:t>
            </a:r>
          </a:p>
          <a:p>
            <a:pPr algn="ctr"/>
            <a:r>
              <a:rPr lang="ru-RU" sz="4000" b="1" dirty="0" smtClean="0">
                <a:solidFill>
                  <a:srgbClr val="006600"/>
                </a:solidFill>
              </a:rPr>
              <a:t>    Машин дрессировщик,</a:t>
            </a:r>
          </a:p>
          <a:p>
            <a:pPr algn="ctr"/>
            <a:r>
              <a:rPr lang="ru-RU" sz="4000" b="1" dirty="0" smtClean="0">
                <a:solidFill>
                  <a:srgbClr val="006600"/>
                </a:solidFill>
              </a:rPr>
              <a:t>     А имя ему - ... </a:t>
            </a:r>
          </a:p>
          <a:p>
            <a:pPr algn="ctr"/>
            <a:r>
              <a:rPr lang="ru-RU" sz="4000" b="1" dirty="0" smtClean="0">
                <a:solidFill>
                  <a:srgbClr val="006600"/>
                </a:solidFill>
              </a:rPr>
              <a:t/>
            </a:r>
            <a:br>
              <a:rPr lang="ru-RU" sz="4000" b="1" dirty="0" smtClean="0">
                <a:solidFill>
                  <a:srgbClr val="006600"/>
                </a:solidFill>
              </a:rPr>
            </a:br>
            <a:endParaRPr lang="ru-RU" sz="4000" b="1" dirty="0" smtClean="0">
              <a:solidFill>
                <a:srgbClr val="006600"/>
              </a:solidFill>
            </a:endParaRPr>
          </a:p>
        </p:txBody>
      </p:sp>
      <p:pic>
        <p:nvPicPr>
          <p:cNvPr id="5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-180528" y="2132856"/>
            <a:ext cx="2512221" cy="4369080"/>
          </a:xfrm>
          <a:prstGeom prst="rect">
            <a:avLst/>
          </a:prstGeom>
          <a:noFill/>
        </p:spPr>
      </p:pic>
      <p:pic>
        <p:nvPicPr>
          <p:cNvPr id="7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Голос-010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1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http://www.toys.lv/media/catalog/product/1/3/1325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548680"/>
            <a:ext cx="7056784" cy="54726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548680"/>
            <a:ext cx="7488832" cy="56323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     На обочине стоят,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    Молча с нами говорят.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    Всем готовы помогать.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    Главное – их понимать!</a:t>
            </a:r>
          </a:p>
          <a:p>
            <a:pPr algn="r"/>
            <a:endParaRPr lang="ru-RU" sz="4000" b="1" dirty="0" smtClean="0">
              <a:solidFill>
                <a:srgbClr val="C00000"/>
              </a:solidFill>
            </a:endParaRPr>
          </a:p>
          <a:p>
            <a:pPr algn="r"/>
            <a:endParaRPr lang="ru-RU" sz="4000" b="1" dirty="0" smtClean="0">
              <a:solidFill>
                <a:srgbClr val="C00000"/>
              </a:solidFill>
            </a:endParaRPr>
          </a:p>
          <a:p>
            <a:pPr algn="r"/>
            <a:endParaRPr lang="ru-RU" sz="4000" b="1" dirty="0" smtClean="0">
              <a:solidFill>
                <a:srgbClr val="C00000"/>
              </a:solidFill>
            </a:endParaRPr>
          </a:p>
          <a:p>
            <a:pPr algn="r"/>
            <a:r>
              <a:rPr lang="ru-RU" sz="4000" b="1" dirty="0" smtClean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5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-180528" y="2204864"/>
            <a:ext cx="2512221" cy="4369080"/>
          </a:xfrm>
          <a:prstGeom prst="rect">
            <a:avLst/>
          </a:prstGeom>
          <a:noFill/>
        </p:spPr>
      </p:pic>
      <p:pic>
        <p:nvPicPr>
          <p:cNvPr id="7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Голос-011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4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268760"/>
            <a:ext cx="6415088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19872" y="476672"/>
            <a:ext cx="427937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Мой юный друг</a:t>
            </a:r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</a:p>
        </p:txBody>
      </p:sp>
      <p:pic>
        <p:nvPicPr>
          <p:cNvPr id="16388" name="Содержимое 3" descr="пеш переход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715929">
            <a:off x="1478873" y="912119"/>
            <a:ext cx="814387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Рисунок 5" descr="осторожно дети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66419">
            <a:off x="2620297" y="4764404"/>
            <a:ext cx="10795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7" descr="движение запрещено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882371">
            <a:off x="7236296" y="4581128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Рисунок 14" descr="велосипедная дорожка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01334">
            <a:off x="1619672" y="5445224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0" y="1916832"/>
            <a:ext cx="2627784" cy="494116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555776" y="1196752"/>
            <a:ext cx="56886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3300"/>
                </a:solidFill>
                <a:cs typeface="Arial" charset="0"/>
              </a:rPr>
              <a:t>Ты знаешь, что улицы современного города заполнены автомобилями. Беспорядок на улице сделал бы жизнь трудной и опасной. И чтобы беспорядка не было, составлены правила уличного движения – законы улиц и дорог. Они сделаны в виде знаков и понятны  без слов жителям всех стран. </a:t>
            </a:r>
          </a:p>
          <a:p>
            <a:pPr algn="just"/>
            <a:r>
              <a:rPr lang="ru-RU" sz="2400" b="1" dirty="0" smtClean="0">
                <a:solidFill>
                  <a:srgbClr val="003300"/>
                </a:solidFill>
                <a:cs typeface="Arial" charset="0"/>
              </a:rPr>
              <a:t>Предлагаю тебе познакомиться с ними!</a:t>
            </a:r>
          </a:p>
        </p:txBody>
      </p:sp>
      <p:pic>
        <p:nvPicPr>
          <p:cNvPr id="14" name="Picture 4" descr="L:\СЕМИНАР ПДД НАШ\Новая папка (2)\Знаки\Разрешающие знаки\Парковка. Здесь машины могут стоять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199993">
            <a:off x="4499992" y="4869160"/>
            <a:ext cx="809624" cy="809624"/>
          </a:xfrm>
          <a:prstGeom prst="rect">
            <a:avLst/>
          </a:prstGeom>
          <a:noFill/>
        </p:spPr>
      </p:pic>
      <p:pic>
        <p:nvPicPr>
          <p:cNvPr id="15" name="Picture 14" descr="L:\СЕМИНАР ПДД НАШ\Новая папка (2)\Знаки\Запрещающие знаки\Нельзя ездить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84168" y="5229200"/>
            <a:ext cx="801837" cy="837335"/>
          </a:xfrm>
          <a:prstGeom prst="rect">
            <a:avLst/>
          </a:prstGeom>
          <a:noFill/>
        </p:spPr>
      </p:pic>
      <p:pic>
        <p:nvPicPr>
          <p:cNvPr id="17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юный друг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2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927"/>
                            </p:stCondLst>
                            <p:childTnLst>
                              <p:par>
                                <p:cTn id="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Содержимое 2"/>
          <p:cNvSpPr>
            <a:spLocks noGrp="1"/>
          </p:cNvSpPr>
          <p:nvPr>
            <p:ph idx="1"/>
          </p:nvPr>
        </p:nvSpPr>
        <p:spPr>
          <a:xfrm>
            <a:off x="1475656" y="1428750"/>
            <a:ext cx="6480720" cy="44291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  <a:cs typeface="Arial" charset="0"/>
              </a:rPr>
              <a:t>Для перехода на следующий слайд кликни на          .</a:t>
            </a:r>
          </a:p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003300"/>
                </a:solidFill>
                <a:cs typeface="Arial" charset="0"/>
              </a:rPr>
              <a:t>Чтобы получить ответ на вопрос, </a:t>
            </a:r>
          </a:p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003300"/>
                </a:solidFill>
                <a:cs typeface="Arial" charset="0"/>
              </a:rPr>
              <a:t>кликни на                . </a:t>
            </a:r>
          </a:p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800000"/>
                </a:solidFill>
                <a:cs typeface="Arial" charset="0"/>
              </a:rPr>
              <a:t>Подробную информацию ты сможешь узнать, кликнув на            . </a:t>
            </a:r>
          </a:p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000099"/>
                </a:solidFill>
                <a:cs typeface="Arial" charset="0"/>
              </a:rPr>
              <a:t>Кликнув на         , можно вернуться назад. </a:t>
            </a:r>
          </a:p>
          <a:p>
            <a:pPr marL="0" indent="0" algn="ctr" eaLnBrk="1" hangingPunct="1">
              <a:buFont typeface="Arial" charset="0"/>
              <a:buNone/>
              <a:defRPr/>
            </a:pPr>
            <a:endParaRPr lang="ru-RU" sz="800" b="1" dirty="0" smtClean="0">
              <a:solidFill>
                <a:srgbClr val="7030A0"/>
              </a:solidFill>
              <a:cs typeface="Arial" charset="0"/>
            </a:endParaRPr>
          </a:p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7030A0"/>
                </a:solidFill>
                <a:cs typeface="Arial" charset="0"/>
              </a:rPr>
              <a:t>Чтобы выйти из игры, кликни на     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. .</a:t>
            </a:r>
          </a:p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2400" b="1" dirty="0" smtClean="0">
                <a:solidFill>
                  <a:srgbClr val="008000"/>
                </a:solidFill>
                <a:latin typeface="Arial" charset="0"/>
                <a:cs typeface="Arial" charset="0"/>
              </a:rPr>
              <a:t>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976" y="571480"/>
            <a:ext cx="71438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800000"/>
                </a:solidFill>
              </a:rPr>
              <a:t>Правила навигации (передвижения)</a:t>
            </a:r>
          </a:p>
        </p:txBody>
      </p:sp>
      <p:pic>
        <p:nvPicPr>
          <p:cNvPr id="32772" name="Рисунок 36" descr="светофор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1844824"/>
            <a:ext cx="6096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домой 10">
            <a:hlinkClick r:id="" action="ppaction://noaction" highlightClick="1"/>
          </p:cNvPr>
          <p:cNvSpPr/>
          <p:nvPr/>
        </p:nvSpPr>
        <p:spPr>
          <a:xfrm>
            <a:off x="6876256" y="4725144"/>
            <a:ext cx="428625" cy="500062"/>
          </a:xfrm>
          <a:prstGeom prst="actionButtonHome">
            <a:avLst/>
          </a:prstGeom>
          <a:solidFill>
            <a:srgbClr val="00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04048" y="2780928"/>
            <a:ext cx="857256" cy="35719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8" name="Управляющая кнопка: возврат 17">
            <a:hlinkClick r:id="rId4" action="ppaction://hlinksldjump" highlightClick="1"/>
          </p:cNvPr>
          <p:cNvSpPr/>
          <p:nvPr/>
        </p:nvSpPr>
        <p:spPr>
          <a:xfrm>
            <a:off x="3419872" y="4149080"/>
            <a:ext cx="428625" cy="500063"/>
          </a:xfrm>
          <a:prstGeom prst="actionButtonReturn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FF0000"/>
                </a:solidFill>
              </a:rPr>
              <a:t>       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2778" name="Рисунок 12" descr="4014266-cf068796b43be6e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3645024"/>
            <a:ext cx="5889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557678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500063" y="571500"/>
            <a:ext cx="8229600" cy="64293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800000"/>
                </a:solidFill>
              </a:rPr>
              <a:t>Запрещающие знаки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Движение пешеходов запрещено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14876" y="1500174"/>
            <a:ext cx="1643074" cy="157163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Движение запрещено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4876" y="1509698"/>
            <a:ext cx="1643074" cy="1571636"/>
          </a:xfrm>
          <a:prstGeom prst="roundRect">
            <a:avLst/>
          </a:prstGeom>
          <a:blipFill>
            <a:blip r:embed="rId5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14876" y="1509698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86050" y="1500174"/>
            <a:ext cx="1643074" cy="157163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Движение на велосипеде запрещено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786050" y="1500174"/>
            <a:ext cx="1643074" cy="1571636"/>
          </a:xfrm>
          <a:prstGeom prst="roundRect">
            <a:avLst/>
          </a:prstGeom>
          <a:blipFill>
            <a:blip r:embed="rId6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786050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Обгон запрещён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blipFill>
            <a:blip r:embed="rId7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71538" y="4000504"/>
            <a:ext cx="7072362" cy="224676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defRPr/>
            </a:pPr>
            <a:r>
              <a:rPr lang="ru-RU" sz="2800" b="1" dirty="0">
                <a:ln w="11430"/>
                <a:solidFill>
                  <a:srgbClr val="800000"/>
                </a:solidFill>
              </a:rPr>
              <a:t>Эти знаки </a:t>
            </a:r>
            <a:r>
              <a:rPr lang="ru-RU" sz="2800" b="1" dirty="0" smtClean="0">
                <a:ln w="11430"/>
                <a:solidFill>
                  <a:srgbClr val="800000"/>
                </a:solidFill>
              </a:rPr>
              <a:t>запрещают что-либо водителю - въезд</a:t>
            </a:r>
            <a:r>
              <a:rPr lang="ru-RU" sz="2800" b="1" dirty="0">
                <a:ln w="11430"/>
                <a:solidFill>
                  <a:srgbClr val="800000"/>
                </a:solidFill>
              </a:rPr>
              <a:t>, остановку, </a:t>
            </a:r>
            <a:r>
              <a:rPr lang="ru-RU" sz="2800" b="1" dirty="0" smtClean="0">
                <a:ln w="11430"/>
                <a:solidFill>
                  <a:srgbClr val="800000"/>
                </a:solidFill>
              </a:rPr>
              <a:t>обгон. </a:t>
            </a:r>
            <a:r>
              <a:rPr lang="ru-RU" sz="2800" b="1" dirty="0">
                <a:ln w="11430"/>
                <a:solidFill>
                  <a:srgbClr val="800000"/>
                </a:solidFill>
              </a:rPr>
              <a:t>Они представляют собой белые круги с красной каймой. На многих есть красная перечёркивающая линия.</a:t>
            </a:r>
          </a:p>
        </p:txBody>
      </p:sp>
      <p:sp>
        <p:nvSpPr>
          <p:cNvPr id="17" name="Управляющая кнопка: возврат 16">
            <a:hlinkClick r:id="rId8" action="ppaction://hlinksldjump" highlightClick="1"/>
          </p:cNvPr>
          <p:cNvSpPr/>
          <p:nvPr/>
        </p:nvSpPr>
        <p:spPr>
          <a:xfrm>
            <a:off x="8572500" y="5157192"/>
            <a:ext cx="571500" cy="571500"/>
          </a:xfrm>
          <a:prstGeom prst="actionButtonRetur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971600" y="3356992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Кликнув на знак, можно узнать его название.</a:t>
            </a:r>
            <a:endParaRPr lang="ru-RU" sz="2400" b="1" dirty="0">
              <a:solidFill>
                <a:srgbClr val="003300"/>
              </a:solidFill>
            </a:endParaRPr>
          </a:p>
        </p:txBody>
      </p:sp>
      <p:pic>
        <p:nvPicPr>
          <p:cNvPr id="31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Голос-012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4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245"/>
                            </p:stCondLst>
                            <p:childTnLst>
                              <p:par>
                                <p:cTn id="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5715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Информационно-указательные знаки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Пешеходный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переход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86050" y="1142984"/>
            <a:ext cx="1643074" cy="214314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Место остановки автобуса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786050" y="1142984"/>
            <a:ext cx="1643074" cy="2143140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786050" y="1142984"/>
            <a:ext cx="1643074" cy="21431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Место для разворота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71538" y="4000504"/>
            <a:ext cx="7072362" cy="181588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defRPr/>
            </a:pPr>
            <a:r>
              <a:rPr lang="ru-RU" sz="2800" b="1" dirty="0">
                <a:ln w="11430"/>
                <a:solidFill>
                  <a:srgbClr val="0000CC"/>
                </a:solidFill>
              </a:rPr>
              <a:t>Эти знаки указывают, где находится пешеходный переход, остановка и т.д. Они представляют собой синие прямоугольники или квадраты с различными рисунками.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72000" y="1142984"/>
            <a:ext cx="1643074" cy="214314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Жилая зона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572000" y="1142984"/>
            <a:ext cx="1643074" cy="2143140"/>
          </a:xfrm>
          <a:prstGeom prst="roundRect">
            <a:avLst/>
          </a:prstGeom>
          <a:blipFill>
            <a:blip r:embed="rId7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572000" y="1142984"/>
            <a:ext cx="1643074" cy="21431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Управляющая кнопка: возврат 30">
            <a:hlinkClick r:id="rId8" action="ppaction://hlinksldjump" highlightClick="1"/>
          </p:cNvPr>
          <p:cNvSpPr/>
          <p:nvPr/>
        </p:nvSpPr>
        <p:spPr>
          <a:xfrm>
            <a:off x="8572500" y="5157192"/>
            <a:ext cx="571500" cy="571500"/>
          </a:xfrm>
          <a:prstGeom prst="actionButtonRetur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971600" y="3429000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Кликнув на знак, можно узнать его название.</a:t>
            </a:r>
            <a:endParaRPr lang="ru-RU" sz="2400" b="1" dirty="0">
              <a:solidFill>
                <a:srgbClr val="003300"/>
              </a:solidFill>
            </a:endParaRPr>
          </a:p>
        </p:txBody>
      </p:sp>
      <p:pic>
        <p:nvPicPr>
          <p:cNvPr id="29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Голос-013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3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932"/>
                            </p:stCondLst>
                            <p:childTnLst>
                              <p:par>
                                <p:cTn id="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100000" showWhenStopped="0"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5715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00FF"/>
                </a:solidFill>
              </a:rPr>
              <a:t>Знаки сервиса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86050" y="1142984"/>
            <a:ext cx="1643074" cy="214314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Пункт питания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786050" y="1142984"/>
            <a:ext cx="1643074" cy="2143140"/>
          </a:xfrm>
          <a:prstGeom prst="round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786050" y="1142984"/>
            <a:ext cx="1643074" cy="21431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71538" y="3857628"/>
            <a:ext cx="7072362" cy="224676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defRPr/>
            </a:pPr>
            <a:r>
              <a:rPr lang="ru-RU" sz="2800" b="1" dirty="0">
                <a:ln w="11430"/>
                <a:solidFill>
                  <a:srgbClr val="6600FF"/>
                </a:solidFill>
              </a:rPr>
              <a:t>Сервис – это обслуживание. Знаки сервиса показывают водителю, где можно поесть и отдохнуть, починить машину, где находится больница и т.д. Они представляют собой синие </a:t>
            </a:r>
            <a:r>
              <a:rPr lang="ru-RU" sz="2800" b="1" dirty="0" smtClean="0">
                <a:ln w="11430"/>
                <a:solidFill>
                  <a:srgbClr val="6600FF"/>
                </a:solidFill>
              </a:rPr>
              <a:t>прямоугольники. </a:t>
            </a:r>
            <a:endParaRPr lang="ru-RU" sz="2800" b="1" dirty="0">
              <a:ln w="11430"/>
              <a:solidFill>
                <a:srgbClr val="6600FF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72000" y="1142984"/>
            <a:ext cx="1643074" cy="214314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Место для отдыха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572000" y="1142984"/>
            <a:ext cx="1643074" cy="2143140"/>
          </a:xfrm>
          <a:prstGeom prst="roundRect">
            <a:avLst/>
          </a:prstGeom>
          <a:blipFill>
            <a:blip r:embed="rId5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572000" y="1142984"/>
            <a:ext cx="1643074" cy="21431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28662" y="1142984"/>
            <a:ext cx="1643074" cy="214314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Больница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28662" y="1142984"/>
            <a:ext cx="1643074" cy="2143140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928662" y="1142984"/>
            <a:ext cx="1643074" cy="21431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429388" y="1142984"/>
            <a:ext cx="1643074" cy="214314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atin typeface="Arial" pitchFamily="34" charset="0"/>
                <a:cs typeface="Arial" pitchFamily="34" charset="0"/>
              </a:rPr>
              <a:t>Автозапра-вочная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станция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429388" y="1142984"/>
            <a:ext cx="1643074" cy="2143140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429388" y="1142984"/>
            <a:ext cx="1643074" cy="21431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Управляющая кнопка: возврат 33">
            <a:hlinkClick r:id="rId8" action="ppaction://hlinksldjump" highlightClick="1"/>
          </p:cNvPr>
          <p:cNvSpPr/>
          <p:nvPr/>
        </p:nvSpPr>
        <p:spPr>
          <a:xfrm>
            <a:off x="8572500" y="5229200"/>
            <a:ext cx="571500" cy="571500"/>
          </a:xfrm>
          <a:prstGeom prst="actionButtonRetur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971600" y="3429000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Кликнув на знак, можно узнать его название.</a:t>
            </a:r>
            <a:endParaRPr lang="ru-RU" sz="2400" b="1" dirty="0">
              <a:solidFill>
                <a:srgbClr val="003300"/>
              </a:solidFill>
            </a:endParaRPr>
          </a:p>
        </p:txBody>
      </p:sp>
      <p:pic>
        <p:nvPicPr>
          <p:cNvPr id="29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Голос-014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9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898"/>
                            </p:stCondLst>
                            <p:childTnLst>
                              <p:par>
                                <p:cTn id="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 vol="100000" showWhenStopped="0"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00063" y="571500"/>
            <a:ext cx="8229600" cy="6429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Предупреждающие знаки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Скользкая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 дорога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643438" y="1490650"/>
            <a:ext cx="1643074" cy="157163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Дорожные работы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43438" y="1500174"/>
            <a:ext cx="1643074" cy="1571636"/>
          </a:xfrm>
          <a:prstGeom prst="roundRect">
            <a:avLst/>
          </a:prstGeom>
          <a:blipFill>
            <a:blip r:embed="rId5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643438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86050" y="1500174"/>
            <a:ext cx="1643074" cy="157163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Осторожно, дети!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786050" y="1500174"/>
            <a:ext cx="1643074" cy="1571636"/>
          </a:xfrm>
          <a:prstGeom prst="roundRect">
            <a:avLst/>
          </a:prstGeom>
          <a:blipFill>
            <a:blip r:embed="rId6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786050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Опасные повороты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blipFill>
            <a:blip r:embed="rId7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00100" y="4000504"/>
            <a:ext cx="7072362" cy="181588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defRPr/>
            </a:pPr>
            <a:r>
              <a:rPr lang="ru-RU" sz="2800" b="1" dirty="0">
                <a:ln w="11430"/>
                <a:solidFill>
                  <a:schemeClr val="accent6">
                    <a:lumMod val="50000"/>
                  </a:schemeClr>
                </a:solidFill>
              </a:rPr>
              <a:t>Эти знаки предупреждают водителя о приближении к опасному участку дороги. Они представляют собой белые треугольники с красной каймой.</a:t>
            </a:r>
          </a:p>
        </p:txBody>
      </p:sp>
      <p:sp>
        <p:nvSpPr>
          <p:cNvPr id="30" name="Управляющая кнопка: возврат 29">
            <a:hlinkClick r:id="rId8" action="ppaction://hlinksldjump" highlightClick="1"/>
          </p:cNvPr>
          <p:cNvSpPr/>
          <p:nvPr/>
        </p:nvSpPr>
        <p:spPr>
          <a:xfrm>
            <a:off x="8572500" y="5157192"/>
            <a:ext cx="571500" cy="571500"/>
          </a:xfrm>
          <a:prstGeom prst="actionButtonRetur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971600" y="3429000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Кликнув на знак, можно узнать его название.</a:t>
            </a:r>
            <a:endParaRPr lang="ru-RU" sz="2400" b="1" dirty="0">
              <a:solidFill>
                <a:srgbClr val="003300"/>
              </a:solidFill>
            </a:endParaRPr>
          </a:p>
        </p:txBody>
      </p:sp>
      <p:pic>
        <p:nvPicPr>
          <p:cNvPr id="32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Голос-015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9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090"/>
                            </p:stCondLst>
                            <p:childTnLst>
                              <p:par>
                                <p:cTn id="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500063" y="571500"/>
            <a:ext cx="8229600" cy="6429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6699"/>
                </a:solidFill>
              </a:rPr>
              <a:t>Предписывающие знаки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Движение прямо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14876" y="1500174"/>
            <a:ext cx="1643074" cy="157163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Движение направо или налево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4876" y="1500174"/>
            <a:ext cx="1643074" cy="1571636"/>
          </a:xfrm>
          <a:prstGeom prst="roundRect">
            <a:avLst/>
          </a:prstGeom>
          <a:blipFill>
            <a:blip r:embed="rId5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14876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86050" y="1500174"/>
            <a:ext cx="1643074" cy="157163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Круговое движение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786050" y="1500174"/>
            <a:ext cx="1643074" cy="1571636"/>
          </a:xfrm>
          <a:prstGeom prst="roundRect">
            <a:avLst/>
          </a:prstGeom>
          <a:blipFill>
            <a:blip r:embed="rId6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786050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Велосипедная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дорожка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blipFill>
            <a:blip r:embed="rId7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572264" y="1500174"/>
            <a:ext cx="1643074" cy="157163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42976" y="4071942"/>
            <a:ext cx="7072362" cy="181588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defRPr/>
            </a:pPr>
            <a:r>
              <a:rPr lang="ru-RU" sz="2800" b="1" dirty="0">
                <a:ln w="11430"/>
                <a:solidFill>
                  <a:srgbClr val="666699"/>
                </a:solidFill>
              </a:rPr>
              <a:t>Эти знаки предписывают водителю в какую сторону можно двигаться по дороге. Они представляют собой синие круги с </a:t>
            </a:r>
            <a:r>
              <a:rPr lang="ru-RU" sz="2800" b="1" dirty="0" smtClean="0">
                <a:ln w="11430"/>
                <a:solidFill>
                  <a:srgbClr val="666699"/>
                </a:solidFill>
              </a:rPr>
              <a:t>белыми рисунками.</a:t>
            </a:r>
            <a:endParaRPr lang="ru-RU" sz="2800" b="1" dirty="0">
              <a:ln w="11430"/>
              <a:solidFill>
                <a:srgbClr val="666699"/>
              </a:solidFill>
            </a:endParaRPr>
          </a:p>
        </p:txBody>
      </p:sp>
      <p:sp>
        <p:nvSpPr>
          <p:cNvPr id="17" name="Управляющая кнопка: возврат 16">
            <a:hlinkClick r:id="rId8" action="ppaction://hlinksldjump" highlightClick="1"/>
          </p:cNvPr>
          <p:cNvSpPr/>
          <p:nvPr/>
        </p:nvSpPr>
        <p:spPr>
          <a:xfrm>
            <a:off x="8572500" y="5157192"/>
            <a:ext cx="571500" cy="571500"/>
          </a:xfrm>
          <a:prstGeom prst="actionButtonRetur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971600" y="3429000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Кликнув на знак, можно узнать его название.</a:t>
            </a:r>
            <a:endParaRPr lang="ru-RU" sz="2400" b="1" dirty="0">
              <a:solidFill>
                <a:srgbClr val="003300"/>
              </a:solidFill>
            </a:endParaRPr>
          </a:p>
        </p:txBody>
      </p:sp>
      <p:pic>
        <p:nvPicPr>
          <p:cNvPr id="31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Голос-016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9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994"/>
                            </p:stCondLst>
                            <p:childTnLst>
                              <p:par>
                                <p:cTn id="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857224" y="642918"/>
            <a:ext cx="750099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с вами живем в большом красивом городе, с широкими улицами, по которым движется много грузовых и легковых машин, ходит много людей.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никто никому не мешает!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потому, что есть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строгие правила: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правила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водителей и пешеходов</a:t>
            </a:r>
            <a:r>
              <a:rPr lang="ru-RU" sz="3600" b="1" baseline="0" dirty="0" smtClean="0">
                <a:solidFill>
                  <a:srgbClr val="A5002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3600" b="1" i="0" u="none" strike="noStrike" cap="none" normalizeH="0" dirty="0" smtClean="0">
              <a:ln>
                <a:noFill/>
              </a:ln>
              <a:solidFill>
                <a:srgbClr val="A5002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 правила дорожного движения!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214346" y="2428868"/>
            <a:ext cx="1848458" cy="3214710"/>
          </a:xfrm>
          <a:prstGeom prst="rect">
            <a:avLst/>
          </a:prstGeom>
          <a:noFill/>
        </p:spPr>
      </p:pic>
      <p:pic>
        <p:nvPicPr>
          <p:cNvPr id="7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Голос 002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4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5" descr="http://berezskolan1.at.ua/novosti/doroga/4cv7m6vr.gif?14433813722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004427"/>
            <a:ext cx="5472608" cy="3853573"/>
          </a:xfrm>
          <a:prstGeom prst="rect">
            <a:avLst/>
          </a:prstGeom>
          <a:noFill/>
        </p:spPr>
      </p:pic>
      <p:pic>
        <p:nvPicPr>
          <p:cNvPr id="7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492896"/>
            <a:ext cx="2232248" cy="388217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55576" y="404664"/>
            <a:ext cx="7875850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>
                  <a:solidFill>
                    <a:srgbClr val="800080"/>
                  </a:solidFill>
                </a:ln>
                <a:solidFill>
                  <a:srgbClr val="66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solidFill>
                  <a:srgbClr val="0000CC"/>
                </a:solidFill>
              </a:rPr>
              <a:t>Тест. </a:t>
            </a:r>
            <a:r>
              <a:rPr lang="ru-RU" sz="4800" b="1" dirty="0" smtClean="0">
                <a:ln w="11430">
                  <a:solidFill>
                    <a:srgbClr val="800080"/>
                  </a:solidFill>
                </a:ln>
                <a:solidFill>
                  <a:srgbClr val="800000"/>
                </a:solidFill>
              </a:rPr>
              <a:t>Проверь </a:t>
            </a:r>
            <a:r>
              <a:rPr lang="ru-RU" sz="4800" b="1" dirty="0">
                <a:ln w="11430">
                  <a:solidFill>
                    <a:srgbClr val="800080"/>
                  </a:solidFill>
                </a:ln>
                <a:solidFill>
                  <a:srgbClr val="800000"/>
                </a:solidFill>
              </a:rPr>
              <a:t>себя!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1412776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800" b="1" dirty="0" smtClean="0">
                <a:solidFill>
                  <a:srgbClr val="000099"/>
                </a:solidFill>
                <a:cs typeface="Arial" charset="0"/>
              </a:rPr>
              <a:t>Рассмотри картинки и определи, к какой  группе относятся </a:t>
            </a:r>
            <a:r>
              <a:rPr lang="ru-RU" sz="2800" b="1" dirty="0" smtClean="0">
                <a:solidFill>
                  <a:srgbClr val="800000"/>
                </a:solidFill>
                <a:cs typeface="Arial" charset="0"/>
              </a:rPr>
              <a:t>дорожные знаки.</a:t>
            </a:r>
          </a:p>
        </p:txBody>
      </p:sp>
      <p:pic>
        <p:nvPicPr>
          <p:cNvPr id="10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Голос-017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7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876"/>
                            </p:stCondLst>
                            <p:childTnLst>
                              <p:par>
                                <p:cTn id="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8914" name="Содержимое 3" descr="2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28688" y="1500188"/>
            <a:ext cx="3533775" cy="2257425"/>
          </a:xfrm>
        </p:spPr>
      </p:pic>
      <p:pic>
        <p:nvPicPr>
          <p:cNvPr id="38915" name="Рисунок 4" descr="3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500188"/>
            <a:ext cx="35718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Рисунок 5" descr="1 - копия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88" y="4000500"/>
            <a:ext cx="35337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Рисунок 6" descr="1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0" y="4000500"/>
            <a:ext cx="35528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Предупреждающие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27" name="Рисунок 36" descr="светофор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69325" y="4869160"/>
            <a:ext cx="5746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8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43313" y="2714625"/>
            <a:ext cx="1647825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648072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</a:t>
            </a:r>
            <a:endParaRPr lang="ru-RU" sz="3200" b="1" dirty="0"/>
          </a:p>
        </p:txBody>
      </p:sp>
      <p:pic>
        <p:nvPicPr>
          <p:cNvPr id="14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atin typeface="Arial" pitchFamily="34" charset="0"/>
                <a:cs typeface="Arial" pitchFamily="34" charset="0"/>
              </a:rPr>
              <a:t>Информационно-указательные знаки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7" name="Рисунок 11" descr="4 - копия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643063"/>
            <a:ext cx="35814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Рисунок 12" descr="4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1643063"/>
            <a:ext cx="35623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9" name="Рисунок 13" descr="пеш переход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75" y="4000500"/>
            <a:ext cx="35052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0" name="Рисунок 14" descr="подз переход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0" y="4000500"/>
            <a:ext cx="35433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1" name="Рисунок 36" descr="светофор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69325" y="4725144"/>
            <a:ext cx="5746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2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276872"/>
            <a:ext cx="1982788" cy="344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Знаки сервиса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1" name="Рисунок 10" descr="5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428750"/>
            <a:ext cx="387508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2" name="Рисунок 15" descr="5 - копия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813" y="4000500"/>
            <a:ext cx="376396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3" name="Рисунок 36" descr="светофор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69325" y="4797152"/>
            <a:ext cx="5746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4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1556792"/>
            <a:ext cx="2892425" cy="503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Запрещающие знаки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95" name="Рисунок 6" descr="карт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1571625"/>
            <a:ext cx="370522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6" name="Рисунок 11" descr="post-45095-137847714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571625"/>
            <a:ext cx="35369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7" name="Рисунок 12" descr="2 - копия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4221088"/>
            <a:ext cx="35433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8" name="Рисунок 36" descr="светофор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69325" y="4869160"/>
            <a:ext cx="5746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9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115616" y="3393661"/>
            <a:ext cx="1991693" cy="346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Предписывающие знаки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57356" y="642918"/>
            <a:ext cx="5786478" cy="71438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9" name="Рисунок 6" descr="3 - копия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500188"/>
            <a:ext cx="3643312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0" name="Рисунок 11" descr="100191753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1428750"/>
            <a:ext cx="362267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1" name="Рисунок 6" descr="0031406c14c730505f1809a9a0b2b6d1850f97c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933056"/>
            <a:ext cx="3714750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572500" y="5157192"/>
            <a:ext cx="571500" cy="571500"/>
          </a:xfrm>
          <a:prstGeom prst="actionButtonHome">
            <a:avLst/>
          </a:prstGeom>
          <a:solidFill>
            <a:srgbClr val="0000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3023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3573016"/>
            <a:ext cx="1773957" cy="3085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4034" name="Содержимое 3" descr="осторожно дети.jpg"/>
          <p:cNvPicPr>
            <a:picLocks noGrp="1" noChangeAspect="1"/>
          </p:cNvPicPr>
          <p:nvPr>
            <p:ph idx="1"/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319213" y="1357313"/>
            <a:ext cx="1466850" cy="1214437"/>
          </a:xfrm>
        </p:spPr>
      </p:pic>
      <p:pic>
        <p:nvPicPr>
          <p:cNvPr id="44035" name="Рисунок 4" descr="скользкая дорога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0" y="1285875"/>
            <a:ext cx="135731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Рисунок 5" descr="движение запрещено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0" y="1357313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Рисунок 6" descr="движение на вел запр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00" y="1357313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Рисунок 7" descr="движение прямо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3" y="3500438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Рисунок 8" descr="велосипедная дорожка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25" y="3500438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Содержимое 3" descr="пеш переход.gi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57875" y="3429000"/>
            <a:ext cx="12874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Рисунок 10" descr="жилая зона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75" y="3357563"/>
            <a:ext cx="1643063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Рисунок 12" descr="пища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86188" y="4214813"/>
            <a:ext cx="1008062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3" name="Рисунок 13" descr="больница.g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857750" y="4214813"/>
            <a:ext cx="9588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142976" y="2714620"/>
            <a:ext cx="3214710" cy="50006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Предупреждающие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42976" y="2714620"/>
            <a:ext cx="3214710" cy="5000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142976" y="2714620"/>
            <a:ext cx="3214710" cy="50006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86314" y="2714620"/>
            <a:ext cx="3000396" cy="50006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Запрещающие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786314" y="2714620"/>
            <a:ext cx="3000396" cy="5000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86314" y="2714620"/>
            <a:ext cx="3000396" cy="50006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42910" y="5072074"/>
            <a:ext cx="3071834" cy="50006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Предписывающие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71472" y="5072074"/>
            <a:ext cx="3143272" cy="5000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71472" y="5072074"/>
            <a:ext cx="3143272" cy="50006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929322" y="5143512"/>
            <a:ext cx="2928958" cy="50006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Информационно-указательные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929322" y="5143512"/>
            <a:ext cx="2928958" cy="5000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929322" y="5143512"/>
            <a:ext cx="2928958" cy="50006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428992" y="5786454"/>
            <a:ext cx="3071834" cy="50006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Знаки сервиса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357554" y="5786454"/>
            <a:ext cx="3143272" cy="5000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357554" y="5786454"/>
            <a:ext cx="3143272" cy="50006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89" name="Рисунок 36" descr="светофор.jpg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69325" y="4149080"/>
            <a:ext cx="5746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90" name="Рисунок 12" descr="4014266-cf068796b43be6e0.jpg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50" y="1714500"/>
            <a:ext cx="642938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91" name="Рисунок 12" descr="4014266-cf068796b43be6e0.jpg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5715016"/>
            <a:ext cx="714375" cy="78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92" name="Рисунок 12" descr="4014266-cf068796b43be6e0.jpg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3" y="1643063"/>
            <a:ext cx="714375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93" name="Рисунок 12" descr="4014266-cf068796b43be6e0.jpg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3357563"/>
            <a:ext cx="642937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94" name="Рисунок 12" descr="4014266-cf068796b43be6e0.jpg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75" y="5643563"/>
            <a:ext cx="714375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/>
        </p:nvSpPr>
        <p:spPr>
          <a:xfrm>
            <a:off x="0" y="0"/>
            <a:ext cx="9144000" cy="12001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Назови группы дорожных знаков! </a:t>
            </a:r>
            <a:endParaRPr lang="ru-RU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Чтобы проверить себя, кликни на прямоугольник с вопросом! Информацию о группе знаков можно узнать, обратившись к сотруднику дорожной службы (кликни на него). </a:t>
            </a:r>
          </a:p>
        </p:txBody>
      </p:sp>
      <p:pic>
        <p:nvPicPr>
          <p:cNvPr id="37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Голос-018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9" name="Голос-019_sd_mp3cut.foxcom.su_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2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62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05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682"/>
                            </p:stCondLst>
                            <p:childTnLst>
                              <p:par>
                                <p:cTn id="11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100000" showWhenStopped="0">
                <p:cTn id="1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100000" showWhenStopped="0">
                <p:cTn id="1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043608" y="1268760"/>
            <a:ext cx="7358114" cy="57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каком месте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нужно переходить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дорогу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916832"/>
            <a:ext cx="4654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Где должны ходить пешеходы?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492896"/>
            <a:ext cx="68928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Можно ли играть на проезжей части? Почему?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996952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Какой знак висит недалеко от школ и садов?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3429000"/>
            <a:ext cx="7128792" cy="579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-Как называются люди, которые ходят по улице? </a:t>
            </a:r>
            <a:endParaRPr lang="ru-RU" sz="24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4005064"/>
            <a:ext cx="7056784" cy="579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-Как называются люди, которые едут в автобусе? </a:t>
            </a:r>
            <a:endParaRPr lang="ru-RU" sz="24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4653136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-Как называется человек, который управляет автомобилем? 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43608" y="5546358"/>
            <a:ext cx="71287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Как называется часть улицы, по которой едут разные машины?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648072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2</a:t>
            </a:r>
            <a:endParaRPr lang="ru-RU" sz="3200" b="1" dirty="0"/>
          </a:p>
        </p:txBody>
      </p:sp>
      <p:pic>
        <p:nvPicPr>
          <p:cNvPr id="14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115616" y="980728"/>
            <a:ext cx="70858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Чтобы увидеть вопрос, кликни на Веселого </a:t>
            </a:r>
            <a:r>
              <a:rPr lang="ru-RU" sz="20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Светофорчика</a:t>
            </a: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884368" y="1340768"/>
            <a:ext cx="95216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986607" y="548680"/>
            <a:ext cx="27856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just"/>
            <a:r>
              <a:rPr lang="ru-RU" sz="2000" b="1" u="sng" dirty="0" smtClean="0">
                <a:solidFill>
                  <a:srgbClr val="0000CC"/>
                </a:solidFill>
                <a:cs typeface="Arial" charset="0"/>
              </a:rPr>
              <a:t>2.   Ответь </a:t>
            </a:r>
            <a:r>
              <a:rPr lang="ru-RU" sz="2000" b="1" u="sng" dirty="0" smtClean="0">
                <a:solidFill>
                  <a:srgbClr val="A50021"/>
                </a:solidFill>
                <a:cs typeface="Arial" charset="0"/>
              </a:rPr>
              <a:t>на вопросы. </a:t>
            </a:r>
            <a:endParaRPr lang="ru-RU" sz="2000" b="1" u="sng" dirty="0">
              <a:solidFill>
                <a:srgbClr val="A50021"/>
              </a:solidFill>
              <a:cs typeface="Arial" charset="0"/>
            </a:endParaRPr>
          </a:p>
        </p:txBody>
      </p:sp>
      <p:pic>
        <p:nvPicPr>
          <p:cNvPr id="18" name="Голос-020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6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80"/>
                            </p:stCondLst>
                            <p:childTnLst>
                              <p:par>
                                <p:cTn id="64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50177" grpId="0"/>
      <p:bldP spid="5" grpId="0"/>
      <p:bldP spid="6" grpId="0"/>
      <p:bldP spid="7" grpId="0"/>
      <p:bldP spid="8" grpId="0"/>
      <p:bldP spid="9" grpId="0"/>
      <p:bldP spid="10" grpId="0"/>
      <p:bldP spid="409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268760"/>
            <a:ext cx="6415088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1043608" y="620688"/>
            <a:ext cx="7344816" cy="5661248"/>
          </a:xfrm>
        </p:spPr>
        <p:txBody>
          <a:bodyPr>
            <a:normAutofit fontScale="62500" lnSpcReduction="20000"/>
          </a:bodyPr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2000" b="1" dirty="0" smtClean="0">
                <a:solidFill>
                  <a:srgbClr val="008000"/>
                </a:solidFill>
              </a:rPr>
              <a:t>Интернет – ресурсы: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http://2berega.spb.ru/user/Polikarpowa/file/771463/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http://forum.forumok.ru/index.php?act=Print&amp;client=printer&amp;f=67&amp;t=2153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Знаки: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http://peredaemprivet.ru/uploads/istorija-informacionnojj-teorii/foto/3.gif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http://www.remdor.ru/files/products/skolzkaya_doroga.180x180.jpg?e0ee32ccac74a918774fc176aa8b0285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http://stendk.com/images/1074.jpg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http://s016.radikal.ru/i335/1106/be/c65c8ddfe03c.jpg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http://spb.spokoino.ru/i/signs/large/1.12.2.jpg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http://www.remdor.ru/files/products/dvizheniye_zapresheno.180x180.jpg?a92251236517b868a528a765feca0bee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http://portua.net/cars/files/2012/06/image14.png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  <a:hlinkClick r:id="rId12"/>
              </a:rPr>
              <a:t>eastbook.eu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2"/>
              </a:rPr>
              <a:t>/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  <a:hlinkClick r:id="rId12"/>
              </a:rPr>
              <a:t>wp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2"/>
              </a:rPr>
              <a:t>-content/uploads/2013/01/Znak-dorogwy-nakaz-skrętu-w-prawo-lub-lewo1.jpg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http://d1.endata.cx/data/games/29519/48_4.gif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http://akpspb.ru/files/images/7_11.jpg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http://pddua.com/r/r/106FCDAA-2B6E-446B-9A44-722597AC2BB7/6.7_b.gif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http://www.sarreg.ru/uploads/posts/2013-03/1363334860_5.35.1_b.gif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http://stendk.com/images/1010.jpg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http://stendk.com/images/1071.jpg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http://www.volynnews.com/files/news/2013/11-18/51010-1u.jpg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http://stendk.com/images/1037.jpg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1"/>
              </a:rPr>
              <a:t>http://yk-news.kz/sites/default/files/photo_in_news/ostorozhno,%20deti.jpg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2"/>
              </a:rPr>
              <a:t>http://media.nn.ru/data/forum/images/2013-06/68280135-parkovka.gif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3"/>
              </a:rPr>
              <a:t>http://forum.tomsk.ru/attaches/1437674/29105792/13591327777963.gif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4"/>
              </a:rPr>
              <a:t>http://auto.rin.ru/img/2094.jpg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5"/>
              </a:rPr>
              <a:t>http://electro-rating.ru/images/books/big_88796.jpg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Иллюстрации:</a:t>
            </a:r>
          </a:p>
          <a:p>
            <a:pPr marL="0" indent="0"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6"/>
              </a:rPr>
              <a:t>http://shtrafinovyegibdd.ru/wp-content/uploads/2014/01/10-01-2014-21-56-30-6.jpg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7"/>
              </a:rPr>
              <a:t>http://forum.zarulem.ws/uploads/201309/post-45095-1378477142.jpg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8"/>
              </a:rPr>
              <a:t>http://auto.ur.ru/img/books_ill/1001917530.jpg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9"/>
              </a:rPr>
              <a:t>http://32.r.photoshare.ru/00322/0031406c14c730505f1809a9a0b2b6d1850f97c2.jpg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0"/>
              </a:rPr>
              <a:t>http://klass-servis73.ru/c2066-2.jpg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1"/>
              </a:rPr>
              <a:t>http://klass-servis73.ru/c2066-3.jpg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2"/>
              </a:rPr>
              <a:t>http://klass-servis73.ru/c2066-4.jpg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3"/>
              </a:rPr>
              <a:t>http://klass-servis73.ru/c2066-5.jpg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4"/>
              </a:rPr>
              <a:t>http://klass-servis73.ru/c2066-6.jpg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5"/>
              </a:rPr>
              <a:t>http://klass-servis73.ru/c2066-7.jpg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Светофор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6"/>
              </a:rPr>
              <a:t>http://i.smotra.ru/data/img/users_imgs/56077/sm_users_img-236341.jpg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7"/>
              </a:rPr>
              <a:t>http://thumbs.dreamstime.com/x/3d-traffic-light-7785864.jpg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Сотрудник дорожной службы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8"/>
              </a:rPr>
              <a:t>http://s47.radikal.ru/i117/1106/56/776fb076f607.jpg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140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2400" dirty="0" smtClean="0"/>
          </a:p>
        </p:txBody>
      </p:sp>
      <p:sp>
        <p:nvSpPr>
          <p:cNvPr id="7" name="Блок-схема: задержка 6"/>
          <p:cNvSpPr/>
          <p:nvPr/>
        </p:nvSpPr>
        <p:spPr>
          <a:xfrm flipH="1">
            <a:off x="7596336" y="5949280"/>
            <a:ext cx="1547664" cy="629320"/>
          </a:xfrm>
          <a:prstGeom prst="flowChartDelay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/>
              <a:t>ВЫХОД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F:\РАЗНОЕ\Скараева М.С\Новаторские технологии\Для презент. карт. разные\вопрос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11546">
            <a:off x="4391194" y="899314"/>
            <a:ext cx="4768613" cy="47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635896" y="908720"/>
            <a:ext cx="26016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0000CC"/>
                </a:solidFill>
              </a:rPr>
              <a:t>ЗАГАДКИ</a:t>
            </a:r>
            <a:endParaRPr lang="ru-RU" sz="4800" b="1" dirty="0">
              <a:solidFill>
                <a:srgbClr val="0000CC"/>
              </a:solidFill>
            </a:endParaRPr>
          </a:p>
        </p:txBody>
      </p:sp>
      <p:pic>
        <p:nvPicPr>
          <p:cNvPr id="8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39552" y="805098"/>
            <a:ext cx="3312368" cy="5760640"/>
          </a:xfrm>
          <a:prstGeom prst="rect">
            <a:avLst/>
          </a:prstGeom>
          <a:noFill/>
        </p:spPr>
      </p:pic>
      <p:pic>
        <p:nvPicPr>
          <p:cNvPr id="9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557678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267744" y="5157192"/>
            <a:ext cx="61120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800000"/>
                </a:solidFill>
              </a:rPr>
              <a:t>Чтобы узнать правильный ответ на загадку, </a:t>
            </a:r>
          </a:p>
          <a:p>
            <a:r>
              <a:rPr lang="ru-RU" sz="2400" b="1" dirty="0" smtClean="0">
                <a:solidFill>
                  <a:srgbClr val="800000"/>
                </a:solidFill>
              </a:rPr>
              <a:t>кликни на Веселого </a:t>
            </a:r>
            <a:r>
              <a:rPr lang="ru-RU" sz="2400" b="1" dirty="0" err="1" smtClean="0">
                <a:solidFill>
                  <a:srgbClr val="800000"/>
                </a:solidFill>
              </a:rPr>
              <a:t>Светофорчика</a:t>
            </a:r>
            <a:r>
              <a:rPr lang="ru-RU" sz="2400" b="1" dirty="0" smtClean="0">
                <a:solidFill>
                  <a:srgbClr val="800000"/>
                </a:solidFill>
              </a:rPr>
              <a:t>!</a:t>
            </a:r>
            <a:endParaRPr lang="ru-RU" sz="2400" b="1" dirty="0">
              <a:solidFill>
                <a:srgbClr val="800000"/>
              </a:solidFill>
            </a:endParaRPr>
          </a:p>
        </p:txBody>
      </p:sp>
      <p:pic>
        <p:nvPicPr>
          <p:cNvPr id="10" name="Голос-003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502"/>
                            </p:stCondLst>
                            <p:childTnLst>
                              <p:par>
                                <p:cTn id="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7554" y="0"/>
            <a:ext cx="24783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АННОТАЦИЯ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2918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Актуальность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интерактивного игрового пособия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Самое ценное - здоровье и жизнь ребенка, поэтому  вопрос безопасности на улицах и дорогах города необходимо уделять большое внимание. Статистика утверждает, что очень часто причиной ДТП являются именно дети. Приводит к этому элементарное незнание основ ПДД и безучастное отношение взрослых к поведению детей на проезжей части. Дети еще не умеют в должной степени управлять своим поведением, у них еще не выработалась способность предвидеть возможную опасность в быстро меняющейся дорожной  обстановке. Как рассказать дошкольникам о правилах дорожного движения? Как такую серьезную и жизненно важную информацию представить в доступной их пониманию форме и научить пользоваться ею в различных ситуациях? Конечно, в виде игры, но игры поучительной, которая запомнится им, будет применяться в нужный момент и, конечно, поможет закрепить знания дорожной безопасности, сохранить жизнь и здоровье. Данное учебное методическое пособие – электронная интерактивная игра способствует ознакомлению и закреплению знаний ПДД и предназначена  для педагогов,  родителей и детей.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00115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510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Цель: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Формировать навыки безопасного поведения на дорогах и знания детей о правилах дорожного движения, вызывать желание подчиняться этим правилам.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51025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510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510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Дать первичные представления о некоторых дорожных знаках  и познакомить детей с их назначением, способствовать умению понимать схематическое изображение дорожных знаков для правильной ориентации на улицах и дорогах.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510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Способствовать осознанному изучению детьми Правил дорожного движения, через интерактивную игру.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510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Развивать способность практически применять полученные знания на практике, с помощью игровых заданий.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510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Обогатить словарь детей стихами-загадками о правилах дорожного движения.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215082"/>
            <a:ext cx="66987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Форма работы: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индивидуальная; групповая.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 Интерактивная игра для детей старшего дошкольного возраста по Правилам Дорожного Движения «В гостях у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Светофорчика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».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14356"/>
            <a:ext cx="53578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 клику на кнопку-стрелочку</a:t>
            </a:r>
            <a:r>
              <a:rPr lang="ru-RU" sz="1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переход на следующий слайд.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 rot="10800000" flipV="1">
            <a:off x="0" y="928670"/>
            <a:ext cx="82153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A74DF"/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714356"/>
            <a:ext cx="495300" cy="371475"/>
          </a:xfrm>
          <a:prstGeom prst="rect">
            <a:avLst/>
          </a:prstGeom>
          <a:noFill/>
        </p:spPr>
      </p:pic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1142984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Слайд 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Мы с вами живем в красивом городе, с широкими улицами, по которым движется много грузовых и легковых машин, ходит много людей. И никто никому не мешает! Это потому, что есть строгие правила для водителей и пешеходов – это правила дорожного движения!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Слайд 3.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Отгадай ЗАГАДКИ. Чтобы узнать правильный ответ на загадку, кликни на Веселого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Светофорчика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Слайд 4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На ней разметка есть, а знаков вдоль неё - не счесть.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ней машины едут разные -  грузовые, легковые, маленькие и большие!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может быть тут вариантов много, ответ один - это … (Ответ - кликни на Веселого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Светофорчика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Слайд 5.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 полоски перехода на обочине дороги, зверь трёхглазый одноногий.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известной нам погоды разноцветными глазами - разговаривает с нами!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Красный глаз – глядит на нас, «Стоп!» - гласит его приказ.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Жёлтый глаз – глядит на нас – «Осторожно!». А зелёный глаз – для нас – «Можно!»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 ведёт свой разговор молчаливый …. (Ответ - кликни на Веселого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Светофорчика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Слайд 6.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 рулем я сижу, на дорогу гляжу. Догадались! Подскажите!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fontAlgn="base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меня называют …(Ответ - кликни на Веселого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Светофорчика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 </a:t>
            </a:r>
          </a:p>
          <a:p>
            <a:pPr fontAlgn="base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7. 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Если ты не на машине, а идёшь пешком вперёд, значит, помни, что отныне ты - не водитель, а …(Ответ - кликни на Веселого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Светофорчика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). </a:t>
            </a:r>
          </a:p>
          <a:p>
            <a:pPr fontAlgn="base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8.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Какое животное помогает нам переходить улицу? (Ответ - кликни на Веселого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Светофорчика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). 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9.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Всем знакомые полоски: знают дети, знает взрослый.  На ту сторону ведет пешеходный …  (Ответ - кликни на Веселого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Светофорчика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). 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10.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Командуя жезлом, он всех направляет, и всем перекрёстком – один управляет. Он словно волшебник - машин дрессировщик, А имя ему - ... (Ответ - кликни на Веселого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Светофорчика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). 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11.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На обочинах стоят, молча с нами говорят. Всем готовы помогать. Главное – их понимать! (Ответ - кликни на Веселого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Светофорчика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).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12.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Смайлик за выполнения игрового задания! </a:t>
            </a:r>
          </a:p>
          <a:p>
            <a:pPr fontAlgn="base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13.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Мой юный друг! Ты знаешь, что улицы современного города заполнены автомобилями. Беспорядок на улицах сделал бы жизнь трудной и опасной. И чтобы беспорядка не было, составлены правила уличного движения – законы улиц и дорог. Они сделаны в виде знаков и понятны  без слов жителям всех стран. Предлагаю тебе познакомиться с ними!</a:t>
            </a:r>
            <a:r>
              <a:rPr lang="ru-RU" sz="1400" b="1" dirty="0" smtClean="0"/>
              <a:t> </a:t>
            </a:r>
          </a:p>
          <a:p>
            <a:pPr fontAlgn="base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14.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Правила навигации по игре (передвижения). </a:t>
            </a:r>
          </a:p>
          <a:p>
            <a:pPr fontAlgn="base"/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sz="1400" dirty="0" smtClean="0">
                <a:latin typeface="Arial" pitchFamily="34" charset="0"/>
                <a:cs typeface="Arial" pitchFamily="34" charset="0"/>
              </a:rPr>
              <a:t>Для перехода на следующий слайд кликни на</a:t>
            </a:r>
          </a:p>
          <a:p>
            <a:pPr fontAlgn="base"/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sz="1400" dirty="0" smtClean="0">
                <a:latin typeface="Arial" pitchFamily="34" charset="0"/>
                <a:cs typeface="Arial" pitchFamily="34" charset="0"/>
              </a:rPr>
              <a:t>Чтобы получить ответ на вопрос, кликни на  </a:t>
            </a:r>
          </a:p>
          <a:p>
            <a:pPr fontAlgn="base"/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sz="1400" dirty="0" smtClean="0">
                <a:latin typeface="Arial" pitchFamily="34" charset="0"/>
                <a:cs typeface="Arial" pitchFamily="34" charset="0"/>
              </a:rPr>
              <a:t>Подробную информацию ты сможешь узнать, кликнув на </a:t>
            </a:r>
          </a:p>
          <a:p>
            <a:pPr fontAlgn="base"/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sz="1400" dirty="0" smtClean="0">
                <a:latin typeface="Arial" pitchFamily="34" charset="0"/>
                <a:cs typeface="Arial" pitchFamily="34" charset="0"/>
              </a:rPr>
              <a:t>Можно вернуться назад, кликнув на</a:t>
            </a:r>
          </a:p>
          <a:p>
            <a:pPr fontAlgn="base"/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sz="1400" dirty="0" smtClean="0"/>
              <a:t>Чтобы выйти из игры, кликни на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fontAlgn="base"/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светофор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1428736"/>
            <a:ext cx="262663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929058" y="2000240"/>
            <a:ext cx="500066" cy="178595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pic>
        <p:nvPicPr>
          <p:cNvPr id="7" name="Рисунок 6" descr="4014266-cf068796b43be6e0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2214554"/>
            <a:ext cx="352425" cy="386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возврат 7"/>
          <p:cNvSpPr/>
          <p:nvPr/>
        </p:nvSpPr>
        <p:spPr>
          <a:xfrm>
            <a:off x="3286116" y="2714620"/>
            <a:ext cx="357188" cy="321470"/>
          </a:xfrm>
          <a:prstGeom prst="actionButtonReturn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 smtClean="0">
                <a:solidFill>
                  <a:srgbClr val="FF0000"/>
                </a:solidFill>
              </a:rPr>
              <a:t>    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Управляющая кнопка: домой 8"/>
          <p:cNvSpPr/>
          <p:nvPr/>
        </p:nvSpPr>
        <p:spPr>
          <a:xfrm>
            <a:off x="2714612" y="3143248"/>
            <a:ext cx="357189" cy="321469"/>
          </a:xfrm>
          <a:prstGeom prst="actionButtonHome">
            <a:avLst/>
          </a:prstGeom>
          <a:solidFill>
            <a:srgbClr val="00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3571876"/>
            <a:ext cx="91440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Слайд 15.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Запрещающие знаки.</a:t>
            </a: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Эти знаки что-либо запрещают водителю - въезд, остановку, обгон. Они представляют собой белые круги с красной каймой. На многих есть красная перечёркивающая линия. Кликнув на знак, можно узнать его название.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Слайд 16.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Информационно-указательные знаки.</a:t>
            </a:r>
            <a:r>
              <a:rPr lang="ru-RU" sz="1400" dirty="0" smtClean="0"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Эти знаки указывают, где находится пешеходный переход, остановка и т.д. Они представляют собой синие прямоугольники или квадраты с различными рисунками.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Кликнув на знак, можно узнать его название.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Слайд 17.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Знаки сервиса.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Сервис – это обслуживание. Знаки сервиса показывают водителю, где можно поесть и отдохнуть, починить машину, где находится больница и т.д. Они представляют собой синие прямоугольники. Кликнув на знак, можно узнать его название.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Слайд 18.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Предупреждающие знаки.</a:t>
            </a: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Эти знаки предупреждают водителя о приближении к опасному участку дороги. Они представляют собой белые треугольники с красной каймой. Кликнув на знак, можно узнать его название.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Слайд 19.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Предписывающие знаки.</a:t>
            </a: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Эти знаки предписывают водителю в какую сторону можно двигаться по дороге. Они представляют собой синие круги с белым рисунком. Кликнув на знак, можно узнать его название.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20.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Тест «Проверь себя!».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Рассмотри картинки и определи, к какой  группе относятся дорожные знаки. Чтобы проверить себя кликни на 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785794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21 - 25.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Определи к  какой группе относятся дорожные знаки? 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Чтобы проверить себя кликни на 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00430" y="285728"/>
            <a:ext cx="633418" cy="285752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71802" y="1142984"/>
            <a:ext cx="642942" cy="250033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164305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Слайд 26.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Назови группы дорожных знаков! Чтобы проверить себя, кликни на прямоугольник со знаком вопроса! Информацию о группе знаков можно узнать, обратившись к сотруднику дорожной службы – кликни на него.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27.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Проверь свои знания, ответь на вопросы. Чтобы увидеть вопрос, кликни на Веселого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Светофорчика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!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28.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Смайлик за выполнения игровых тестов!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3286124"/>
            <a:ext cx="457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Слайд 30.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Завершение игры по клику на кнопку 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Блок-схема: задержка 9"/>
          <p:cNvSpPr/>
          <p:nvPr/>
        </p:nvSpPr>
        <p:spPr>
          <a:xfrm flipH="1">
            <a:off x="4357686" y="3286124"/>
            <a:ext cx="1000132" cy="357190"/>
          </a:xfrm>
          <a:prstGeom prst="flowChartDelay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b="1" dirty="0" smtClean="0"/>
              <a:t>ВЫХОД</a:t>
            </a:r>
            <a:endParaRPr lang="ru-RU" sz="1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4" descr="http://i.ytimg.com/vi/w4jwS1pBfao/maxres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692696"/>
            <a:ext cx="7056784" cy="54006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571480"/>
            <a:ext cx="7200800" cy="566308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  <a:t> </a:t>
            </a:r>
            <a: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  <a:t>На ней разметка есть,</a:t>
            </a:r>
            <a:b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</a:br>
            <a: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  <a:t>А знаков вдоль неё - не счесть. </a:t>
            </a:r>
            <a:endParaRPr lang="ru-RU" sz="3800" b="1" dirty="0" smtClean="0">
              <a:solidFill>
                <a:srgbClr val="006600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  <a:t>По ней машины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  <a:t>едут разные -  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  <a:t>Грузовые, легковые,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  <a:t>Маленькие и большие!</a:t>
            </a:r>
            <a:b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</a:br>
            <a: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  <a:t>Не может быть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  <a:t>Тут вариантов много, </a:t>
            </a:r>
            <a:b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</a:br>
            <a:r>
              <a:rPr lang="ru-RU" sz="38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  <a:t>Ответ один - это … </a:t>
            </a:r>
          </a:p>
        </p:txBody>
      </p:sp>
      <p:pic>
        <p:nvPicPr>
          <p:cNvPr id="6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2276872"/>
            <a:ext cx="2277253" cy="3960440"/>
          </a:xfrm>
          <a:prstGeom prst="rect">
            <a:avLst/>
          </a:prstGeom>
          <a:noFill/>
        </p:spPr>
      </p:pic>
      <p:pic>
        <p:nvPicPr>
          <p:cNvPr id="8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Голос-004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9" descr="4 Февраля 2014 - Мезиновский д/с 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404664"/>
            <a:ext cx="619268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43608" y="404084"/>
            <a:ext cx="7172332" cy="59708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        У полоски перехода на обочине дороги,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               Зверь трёхглазый одноногий.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               Не известной нам погоды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               Разноцветными глазами –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              разговаривает с нами!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Calibri" pitchFamily="34" charset="0"/>
                <a:cs typeface="Times New Roman" pitchFamily="18" charset="0"/>
              </a:rPr>
              <a:t>Красный глаз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– глядит на нас,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                -Стоп! Гласит его приказ.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                </a:t>
            </a:r>
            <a:r>
              <a:rPr kumimoji="0" lang="ru-RU" sz="28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ea typeface="Calibri" pitchFamily="34" charset="0"/>
                <a:cs typeface="Times New Roman" pitchFamily="18" charset="0"/>
              </a:rPr>
              <a:t>Жёлтый глаз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– глядит на нас,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                -Осторожно!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                А зелёный глаз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– для нас,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               - Можно!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                 Так ведёт свой разговор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ea typeface="Calibri" pitchFamily="34" charset="0"/>
                <a:cs typeface="Times New Roman" pitchFamily="18" charset="0"/>
              </a:rPr>
              <a:t>олчаливый …..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1428736"/>
            <a:ext cx="2594375" cy="4511956"/>
          </a:xfrm>
          <a:prstGeom prst="rect">
            <a:avLst/>
          </a:prstGeom>
          <a:noFill/>
        </p:spPr>
      </p:pic>
      <p:pic>
        <p:nvPicPr>
          <p:cNvPr id="8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Голос-005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7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1" descr="C:\Users\Алёнушка\Saved Games\Desktop\5016587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836712"/>
            <a:ext cx="5207843" cy="523401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620689"/>
            <a:ext cx="7344816" cy="56323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      За рулем я сижу,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        На дорогу гляжу.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         Догадались!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         Подскажите!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               Как меня называют …</a:t>
            </a:r>
          </a:p>
          <a:p>
            <a:pPr algn="ctr"/>
            <a:endParaRPr lang="ru-RU" sz="4000" b="1" dirty="0" smtClean="0">
              <a:solidFill>
                <a:srgbClr val="C00000"/>
              </a:solidFill>
            </a:endParaRPr>
          </a:p>
          <a:p>
            <a:pPr algn="ctr"/>
            <a:endParaRPr lang="ru-RU" sz="4000" b="1" dirty="0" smtClean="0">
              <a:solidFill>
                <a:srgbClr val="C00000"/>
              </a:solidFill>
            </a:endParaRPr>
          </a:p>
          <a:p>
            <a:pPr algn="ctr"/>
            <a:endParaRPr lang="ru-RU" sz="4000" b="1" dirty="0" smtClean="0">
              <a:solidFill>
                <a:srgbClr val="C00000"/>
              </a:solidFill>
            </a:endParaRPr>
          </a:p>
          <a:p>
            <a:pPr algn="ctr"/>
            <a:endParaRPr lang="ru-RU" sz="4000" b="1" dirty="0" smtClean="0">
              <a:solidFill>
                <a:srgbClr val="C00000"/>
              </a:solidFill>
            </a:endParaRPr>
          </a:p>
        </p:txBody>
      </p:sp>
      <p:pic>
        <p:nvPicPr>
          <p:cNvPr id="5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95536" y="1628800"/>
            <a:ext cx="2717605" cy="4726270"/>
          </a:xfrm>
          <a:prstGeom prst="rect">
            <a:avLst/>
          </a:prstGeom>
          <a:noFill/>
        </p:spPr>
      </p:pic>
      <p:pic>
        <p:nvPicPr>
          <p:cNvPr id="7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Голос-006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D:\Users\Соня\Desktop\p18_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764704"/>
            <a:ext cx="7066668" cy="54006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99592" y="548680"/>
            <a:ext cx="7488832" cy="56323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endParaRPr lang="ru-RU" sz="4000" b="1" dirty="0" smtClean="0">
              <a:solidFill>
                <a:srgbClr val="0066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            Если ты не на машине, </a:t>
            </a:r>
            <a:br>
              <a:rPr lang="ru-RU" sz="4000" b="1" dirty="0" smtClean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           А идёшь пешком вперёд, </a:t>
            </a:r>
            <a:br>
              <a:rPr lang="ru-RU" sz="4000" b="1" dirty="0" smtClean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         Значит, помни, что отныне </a:t>
            </a:r>
            <a:br>
              <a:rPr lang="ru-RU" sz="4000" b="1" dirty="0" smtClean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         Ты - не водитель, а …</a:t>
            </a:r>
          </a:p>
          <a:p>
            <a:pPr algn="ctr"/>
            <a:endParaRPr lang="ru-RU" sz="4000" b="1" dirty="0" smtClean="0">
              <a:solidFill>
                <a:srgbClr val="0066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solidFill>
                <a:srgbClr val="0066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solidFill>
                <a:srgbClr val="0066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2132856"/>
            <a:ext cx="2511565" cy="4367940"/>
          </a:xfrm>
          <a:prstGeom prst="rect">
            <a:avLst/>
          </a:prstGeom>
          <a:noFill/>
        </p:spPr>
      </p:pic>
      <p:pic>
        <p:nvPicPr>
          <p:cNvPr id="9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Голос-007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://kermo.org/wp-content/uploads/2013/03/7c603a9a681b9eea3550f67e99cf25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187624" y="692696"/>
            <a:ext cx="6949451" cy="532859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620688"/>
            <a:ext cx="7344816" cy="56784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4400" b="1" dirty="0" smtClean="0">
              <a:ln>
                <a:solidFill>
                  <a:schemeClr val="bg1"/>
                </a:solidFill>
              </a:ln>
            </a:endParaRPr>
          </a:p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</a:rPr>
              <a:t>Какое животное </a:t>
            </a:r>
          </a:p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</a:rPr>
              <a:t>помогает нам </a:t>
            </a:r>
            <a:br>
              <a:rPr lang="ru-RU" sz="4400" b="1" dirty="0" smtClean="0">
                <a:ln>
                  <a:solidFill>
                    <a:schemeClr val="bg1"/>
                  </a:solidFill>
                </a:ln>
              </a:rPr>
            </a:br>
            <a:r>
              <a:rPr lang="ru-RU" sz="4400" b="1" dirty="0" smtClean="0">
                <a:ln>
                  <a:solidFill>
                    <a:schemeClr val="bg1"/>
                  </a:solidFill>
                </a:ln>
              </a:rPr>
              <a:t>переходить улицу?</a:t>
            </a:r>
          </a:p>
          <a:p>
            <a:pPr algn="ctr"/>
            <a:endParaRPr lang="ru-RU" sz="4400" b="1" dirty="0" smtClean="0">
              <a:ln>
                <a:solidFill>
                  <a:schemeClr val="bg1"/>
                </a:solidFill>
              </a:ln>
            </a:endParaRPr>
          </a:p>
          <a:p>
            <a:pPr algn="ctr"/>
            <a:endParaRPr lang="ru-RU" sz="4400" b="1" dirty="0" smtClean="0">
              <a:ln>
                <a:solidFill>
                  <a:schemeClr val="bg1"/>
                </a:solidFill>
              </a:ln>
            </a:endParaRPr>
          </a:p>
          <a:p>
            <a:pPr algn="ctr"/>
            <a:endParaRPr lang="ru-RU" sz="4400" b="1" dirty="0" smtClean="0">
              <a:ln>
                <a:solidFill>
                  <a:schemeClr val="bg1"/>
                </a:solidFill>
              </a:ln>
            </a:endParaRPr>
          </a:p>
          <a:p>
            <a:pPr algn="ctr"/>
            <a:endParaRPr lang="ru-RU" sz="4400" b="1" dirty="0" smtClean="0">
              <a:ln>
                <a:solidFill>
                  <a:schemeClr val="bg1"/>
                </a:solidFill>
              </a:ln>
            </a:endParaRPr>
          </a:p>
          <a:p>
            <a:pPr algn="ctr"/>
            <a:endParaRPr lang="ru-RU" sz="11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5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-252536" y="2203168"/>
            <a:ext cx="2676528" cy="4654832"/>
          </a:xfrm>
          <a:prstGeom prst="rect">
            <a:avLst/>
          </a:prstGeom>
          <a:noFill/>
        </p:spPr>
      </p:pic>
      <p:pic>
        <p:nvPicPr>
          <p:cNvPr id="7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Голос-008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СЕМИНАР ПДД НАШ\Новая папка (2)\hello_html_m3f681a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://www.funlib.ru/cimg/2014/101902/524949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642918"/>
            <a:ext cx="7056784" cy="5450378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899592" y="548680"/>
            <a:ext cx="7542030" cy="563231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Arial" pitchFamily="34" charset="0"/>
              </a:rPr>
              <a:t>Всем знакомые полоски: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Arial" pitchFamily="34" charset="0"/>
              </a:rPr>
              <a:t>Знают дети,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006600"/>
                </a:solidFill>
                <a:ea typeface="Calibri" pitchFamily="34" charset="0"/>
                <a:cs typeface="Arial" pitchFamily="34" charset="0"/>
              </a:rPr>
              <a:t>З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Arial" pitchFamily="34" charset="0"/>
              </a:rPr>
              <a:t>нает взрослый.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Arial" pitchFamily="34" charset="0"/>
              </a:rPr>
              <a:t>На ту сторону ведет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Arial" pitchFamily="34" charset="0"/>
              </a:rPr>
              <a:t>Пешеходный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Arial" pitchFamily="34" charset="0"/>
              </a:rPr>
              <a:t> …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rgbClr val="006600"/>
              </a:solidFill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rgbClr val="006600"/>
              </a:solidFill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rgbClr val="006600"/>
              </a:solidFill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rgbClr val="006600"/>
              </a:solidFill>
              <a:ea typeface="Calibri" pitchFamily="34" charset="0"/>
              <a:cs typeface="Arial" pitchFamily="34" charset="0"/>
            </a:endParaRPr>
          </a:p>
        </p:txBody>
      </p:sp>
      <p:pic>
        <p:nvPicPr>
          <p:cNvPr id="5" name="Picture 16" descr="http://www.playcast.ru/uploads/2014/10/26/103580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1844824"/>
            <a:ext cx="2676856" cy="4655402"/>
          </a:xfrm>
          <a:prstGeom prst="rect">
            <a:avLst/>
          </a:prstGeom>
          <a:noFill/>
        </p:spPr>
      </p:pic>
      <p:pic>
        <p:nvPicPr>
          <p:cNvPr id="7" name="Picture 1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2A74DF">
                  <a:alpha val="9412"/>
                </a:srgbClr>
              </a:clrFrom>
              <a:clrTo>
                <a:srgbClr val="2A74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756" y="5837131"/>
            <a:ext cx="1223244" cy="102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Голос-009_sd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433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1559</Words>
  <Application>Microsoft Office PowerPoint</Application>
  <PresentationFormat>Экран (4:3)</PresentationFormat>
  <Paragraphs>251</Paragraphs>
  <Slides>34</Slides>
  <Notes>1</Notes>
  <HiddenSlides>0</HiddenSlides>
  <MMClips>21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Запрещающие знаки</vt:lpstr>
      <vt:lpstr>Информационно-указательные знаки</vt:lpstr>
      <vt:lpstr>Знаки сервиса</vt:lpstr>
      <vt:lpstr>Предупреждающие знаки</vt:lpstr>
      <vt:lpstr>Предписывающие знаки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Алёнушка</dc:creator>
  <cp:lastModifiedBy>Пользователь Windows</cp:lastModifiedBy>
  <cp:revision>132</cp:revision>
  <dcterms:created xsi:type="dcterms:W3CDTF">2016-01-16T18:34:39Z</dcterms:created>
  <dcterms:modified xsi:type="dcterms:W3CDTF">2021-01-18T11:54:21Z</dcterms:modified>
  <cp:version>0906.0100.01</cp:version>
</cp:coreProperties>
</file>